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31"/>
  </p:notesMasterIdLst>
  <p:sldIdLst>
    <p:sldId id="258" r:id="rId2"/>
    <p:sldId id="260" r:id="rId3"/>
    <p:sldId id="267" r:id="rId4"/>
    <p:sldId id="268" r:id="rId5"/>
    <p:sldId id="266" r:id="rId6"/>
    <p:sldId id="270" r:id="rId7"/>
    <p:sldId id="271" r:id="rId8"/>
    <p:sldId id="272" r:id="rId9"/>
    <p:sldId id="273" r:id="rId10"/>
    <p:sldId id="274" r:id="rId11"/>
    <p:sldId id="276" r:id="rId12"/>
    <p:sldId id="278" r:id="rId13"/>
    <p:sldId id="279" r:id="rId14"/>
    <p:sldId id="280" r:id="rId15"/>
    <p:sldId id="281" r:id="rId16"/>
    <p:sldId id="269" r:id="rId17"/>
    <p:sldId id="282" r:id="rId18"/>
    <p:sldId id="265" r:id="rId19"/>
    <p:sldId id="287" r:id="rId20"/>
    <p:sldId id="291" r:id="rId21"/>
    <p:sldId id="293" r:id="rId22"/>
    <p:sldId id="290" r:id="rId23"/>
    <p:sldId id="294" r:id="rId24"/>
    <p:sldId id="295" r:id="rId25"/>
    <p:sldId id="297" r:id="rId26"/>
    <p:sldId id="298" r:id="rId27"/>
    <p:sldId id="299" r:id="rId28"/>
    <p:sldId id="288" r:id="rId29"/>
    <p:sldId id="289" r:id="rId30"/>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andris" initials="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D59D"/>
    <a:srgbClr val="ED702B"/>
    <a:srgbClr val="FFCC66"/>
    <a:srgbClr val="F4A018"/>
    <a:srgbClr val="FFF0AF"/>
    <a:srgbClr val="FFD3A7"/>
    <a:srgbClr val="FFBB33"/>
    <a:srgbClr val="990033"/>
    <a:srgbClr val="FFCCFF"/>
    <a:srgbClr val="FF7C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E171933-4619-4E11-9A3F-F7608DF75F80}" styleName="Estilo medio 1 - Énfasis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850" autoAdjust="0"/>
    <p:restoredTop sz="97696" autoAdjust="0"/>
  </p:normalViewPr>
  <p:slideViewPr>
    <p:cSldViewPr>
      <p:cViewPr varScale="1">
        <p:scale>
          <a:sx n="72" d="100"/>
          <a:sy n="72" d="100"/>
        </p:scale>
        <p:origin x="-1602"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B39C09-AA07-46E9-B5AA-20D828D16B9E}" type="datetimeFigureOut">
              <a:rPr lang="es-CO" smtClean="0"/>
              <a:t>26/04/2017</a:t>
            </a:fld>
            <a:endParaRPr lang="es-CO"/>
          </a:p>
        </p:txBody>
      </p:sp>
      <p:sp>
        <p:nvSpPr>
          <p:cNvPr id="4" name="Marcador de imagen d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551D887-F06E-4D40-9266-018987A39887}" type="slidenum">
              <a:rPr lang="es-CO" smtClean="0"/>
              <a:t>‹Nº›</a:t>
            </a:fld>
            <a:endParaRPr lang="es-CO"/>
          </a:p>
        </p:txBody>
      </p:sp>
    </p:spTree>
    <p:extLst>
      <p:ext uri="{BB962C8B-B14F-4D97-AF65-F5344CB8AC3E}">
        <p14:creationId xmlns:p14="http://schemas.microsoft.com/office/powerpoint/2010/main" val="36139191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115616" y="1256895"/>
            <a:ext cx="6858000" cy="3360650"/>
          </a:xfrm>
        </p:spPr>
        <p:txBody>
          <a:bodyPr anchor="b">
            <a:noAutofit/>
          </a:bodyPr>
          <a:lstStyle>
            <a:lvl1pPr marL="640080" indent="-457200" algn="l" defTabSz="914400" rtl="0" eaLnBrk="1" latinLnBrk="0" hangingPunct="1">
              <a:spcBef>
                <a:spcPct val="0"/>
              </a:spcBef>
              <a:buClr>
                <a:schemeClr val="accent6">
                  <a:lumMod val="75000"/>
                </a:schemeClr>
              </a:buClr>
              <a:buSzPct val="128000"/>
              <a:buFontTx/>
              <a:buNone/>
              <a:defRPr lang="es-CO" sz="5400" b="1" i="0" kern="1200" cap="none" spc="0" dirty="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latin typeface="+mj-lt"/>
                <a:ea typeface="Tahoma" pitchFamily="34" charset="0"/>
                <a:cs typeface="Tahoma" pitchFamily="34" charset="0"/>
              </a:defRPr>
            </a:lvl1pPr>
          </a:lstStyle>
          <a:p>
            <a:r>
              <a:rPr lang="es-ES" dirty="0" smtClean="0"/>
              <a:t>Haga clic para modificar el estilo de título del patrón</a:t>
            </a:r>
            <a:endParaRPr lang="es-CO" dirty="0"/>
          </a:p>
        </p:txBody>
      </p:sp>
      <p:sp>
        <p:nvSpPr>
          <p:cNvPr id="3" name="Subtítulo 2"/>
          <p:cNvSpPr>
            <a:spLocks noGrp="1"/>
          </p:cNvSpPr>
          <p:nvPr>
            <p:ph type="subTitle" idx="1"/>
          </p:nvPr>
        </p:nvSpPr>
        <p:spPr>
          <a:xfrm>
            <a:off x="971600" y="4869159"/>
            <a:ext cx="6858000" cy="1235577"/>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CO"/>
          </a:p>
        </p:txBody>
      </p:sp>
      <p:sp>
        <p:nvSpPr>
          <p:cNvPr id="4" name="Marcador de fecha 3"/>
          <p:cNvSpPr>
            <a:spLocks noGrp="1"/>
          </p:cNvSpPr>
          <p:nvPr>
            <p:ph type="dt" sz="half" idx="10"/>
          </p:nvPr>
        </p:nvSpPr>
        <p:spPr/>
        <p:txBody>
          <a:bodyPr/>
          <a:lstStyle/>
          <a:p>
            <a:fld id="{D2333047-DFC0-4A96-B887-274740FEC63D}" type="datetimeFigureOut">
              <a:rPr lang="es-CO" smtClean="0"/>
              <a:t>26/04/2017</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32531A5D-729B-4C14-B746-8575D0DC6C68}" type="slidenum">
              <a:rPr lang="es-CO" smtClean="0"/>
              <a:t>‹Nº›</a:t>
            </a:fld>
            <a:endParaRPr lang="es-CO"/>
          </a:p>
        </p:txBody>
      </p:sp>
      <p:pic>
        <p:nvPicPr>
          <p:cNvPr id="7" name="0 Imagen"/>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35496" y="44624"/>
            <a:ext cx="1419146" cy="857978"/>
          </a:xfrm>
          <a:prstGeom prst="rect">
            <a:avLst/>
          </a:prstGeom>
        </p:spPr>
      </p:pic>
    </p:spTree>
    <p:extLst>
      <p:ext uri="{BB962C8B-B14F-4D97-AF65-F5344CB8AC3E}">
        <p14:creationId xmlns:p14="http://schemas.microsoft.com/office/powerpoint/2010/main" val="8777574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p>
            <a:fld id="{D2333047-DFC0-4A96-B887-274740FEC63D}" type="datetimeFigureOut">
              <a:rPr lang="es-CO" smtClean="0"/>
              <a:t>26/04/2017</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32531A5D-729B-4C14-B746-8575D0DC6C68}" type="slidenum">
              <a:rPr lang="es-CO" smtClean="0"/>
              <a:t>‹Nº›</a:t>
            </a:fld>
            <a:endParaRPr lang="es-CO"/>
          </a:p>
        </p:txBody>
      </p:sp>
    </p:spTree>
    <p:extLst>
      <p:ext uri="{BB962C8B-B14F-4D97-AF65-F5344CB8AC3E}">
        <p14:creationId xmlns:p14="http://schemas.microsoft.com/office/powerpoint/2010/main" val="41950035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543675" y="365125"/>
            <a:ext cx="1971675" cy="5811838"/>
          </a:xfrm>
        </p:spPr>
        <p:txBody>
          <a:bodyPr vert="eaVert"/>
          <a:lstStyle/>
          <a:p>
            <a:r>
              <a:rPr lang="es-ES" smtClean="0"/>
              <a:t>Haga clic para modificar el estilo de título del patrón</a:t>
            </a:r>
            <a:endParaRPr lang="es-CO"/>
          </a:p>
        </p:txBody>
      </p:sp>
      <p:sp>
        <p:nvSpPr>
          <p:cNvPr id="3" name="Marcador de texto vertical 2"/>
          <p:cNvSpPr>
            <a:spLocks noGrp="1"/>
          </p:cNvSpPr>
          <p:nvPr>
            <p:ph type="body" orient="vert" idx="1"/>
          </p:nvPr>
        </p:nvSpPr>
        <p:spPr>
          <a:xfrm>
            <a:off x="628650" y="365125"/>
            <a:ext cx="5762625"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p>
            <a:fld id="{D2333047-DFC0-4A96-B887-274740FEC63D}" type="datetimeFigureOut">
              <a:rPr lang="es-CO" smtClean="0"/>
              <a:t>26/04/2017</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32531A5D-729B-4C14-B746-8575D0DC6C68}" type="slidenum">
              <a:rPr lang="es-CO" smtClean="0"/>
              <a:t>‹Nº›</a:t>
            </a:fld>
            <a:endParaRPr lang="es-CO"/>
          </a:p>
        </p:txBody>
      </p:sp>
    </p:spTree>
    <p:extLst>
      <p:ext uri="{BB962C8B-B14F-4D97-AF65-F5344CB8AC3E}">
        <p14:creationId xmlns:p14="http://schemas.microsoft.com/office/powerpoint/2010/main" val="9651745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contenido 2"/>
          <p:cNvSpPr>
            <a:spLocks noGrp="1"/>
          </p:cNvSpPr>
          <p:nvPr>
            <p:ph idx="1"/>
          </p:nvPr>
        </p:nvSpPr>
        <p:spPr/>
        <p:txBody>
          <a:body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CO" dirty="0"/>
          </a:p>
        </p:txBody>
      </p:sp>
      <p:sp>
        <p:nvSpPr>
          <p:cNvPr id="4" name="Marcador de fecha 3"/>
          <p:cNvSpPr>
            <a:spLocks noGrp="1"/>
          </p:cNvSpPr>
          <p:nvPr>
            <p:ph type="dt" sz="half" idx="10"/>
          </p:nvPr>
        </p:nvSpPr>
        <p:spPr/>
        <p:txBody>
          <a:bodyPr/>
          <a:lstStyle/>
          <a:p>
            <a:fld id="{D2333047-DFC0-4A96-B887-274740FEC63D}" type="datetimeFigureOut">
              <a:rPr lang="es-CO" smtClean="0"/>
              <a:t>26/04/2017</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32531A5D-729B-4C14-B746-8575D0DC6C68}" type="slidenum">
              <a:rPr lang="es-CO" smtClean="0"/>
              <a:t>‹Nº›</a:t>
            </a:fld>
            <a:endParaRPr lang="es-CO"/>
          </a:p>
        </p:txBody>
      </p:sp>
    </p:spTree>
    <p:extLst>
      <p:ext uri="{BB962C8B-B14F-4D97-AF65-F5344CB8AC3E}">
        <p14:creationId xmlns:p14="http://schemas.microsoft.com/office/powerpoint/2010/main" val="968188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623888" y="1709738"/>
            <a:ext cx="7886700" cy="2852737"/>
          </a:xfrm>
        </p:spPr>
        <p:txBody>
          <a:bodyPr anchor="b"/>
          <a:lstStyle>
            <a:lvl1pPr>
              <a:defRPr sz="6000"/>
            </a:lvl1p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D2333047-DFC0-4A96-B887-274740FEC63D}" type="datetimeFigureOut">
              <a:rPr lang="es-CO" smtClean="0"/>
              <a:t>26/04/2017</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32531A5D-729B-4C14-B746-8575D0DC6C68}" type="slidenum">
              <a:rPr lang="es-CO" smtClean="0"/>
              <a:t>‹Nº›</a:t>
            </a:fld>
            <a:endParaRPr lang="es-CO"/>
          </a:p>
        </p:txBody>
      </p:sp>
    </p:spTree>
    <p:extLst>
      <p:ext uri="{BB962C8B-B14F-4D97-AF65-F5344CB8AC3E}">
        <p14:creationId xmlns:p14="http://schemas.microsoft.com/office/powerpoint/2010/main" val="31834199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contenido 2"/>
          <p:cNvSpPr>
            <a:spLocks noGrp="1"/>
          </p:cNvSpPr>
          <p:nvPr>
            <p:ph sz="half" idx="1"/>
          </p:nvPr>
        </p:nvSpPr>
        <p:spPr>
          <a:xfrm>
            <a:off x="628650" y="1825625"/>
            <a:ext cx="386715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contenido 3"/>
          <p:cNvSpPr>
            <a:spLocks noGrp="1"/>
          </p:cNvSpPr>
          <p:nvPr>
            <p:ph sz="half" idx="2"/>
          </p:nvPr>
        </p:nvSpPr>
        <p:spPr>
          <a:xfrm>
            <a:off x="4648200" y="1825625"/>
            <a:ext cx="386715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Marcador de fecha 4"/>
          <p:cNvSpPr>
            <a:spLocks noGrp="1"/>
          </p:cNvSpPr>
          <p:nvPr>
            <p:ph type="dt" sz="half" idx="10"/>
          </p:nvPr>
        </p:nvSpPr>
        <p:spPr/>
        <p:txBody>
          <a:bodyPr/>
          <a:lstStyle/>
          <a:p>
            <a:fld id="{D2333047-DFC0-4A96-B887-274740FEC63D}" type="datetimeFigureOut">
              <a:rPr lang="es-CO" smtClean="0"/>
              <a:t>26/04/2017</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32531A5D-729B-4C14-B746-8575D0DC6C68}" type="slidenum">
              <a:rPr lang="es-CO" smtClean="0"/>
              <a:t>‹Nº›</a:t>
            </a:fld>
            <a:endParaRPr lang="es-CO"/>
          </a:p>
        </p:txBody>
      </p:sp>
    </p:spTree>
    <p:extLst>
      <p:ext uri="{BB962C8B-B14F-4D97-AF65-F5344CB8AC3E}">
        <p14:creationId xmlns:p14="http://schemas.microsoft.com/office/powerpoint/2010/main" val="4105771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630238" y="365125"/>
            <a:ext cx="7886700" cy="1325563"/>
          </a:xfrm>
        </p:spPr>
        <p:txBody>
          <a:body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630238" y="2505075"/>
            <a:ext cx="386873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Marcador de texto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4629150" y="2505075"/>
            <a:ext cx="38877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Marcador de fecha 6"/>
          <p:cNvSpPr>
            <a:spLocks noGrp="1"/>
          </p:cNvSpPr>
          <p:nvPr>
            <p:ph type="dt" sz="half" idx="10"/>
          </p:nvPr>
        </p:nvSpPr>
        <p:spPr/>
        <p:txBody>
          <a:bodyPr/>
          <a:lstStyle/>
          <a:p>
            <a:fld id="{D2333047-DFC0-4A96-B887-274740FEC63D}" type="datetimeFigureOut">
              <a:rPr lang="es-CO" smtClean="0"/>
              <a:t>26/04/2017</a:t>
            </a:fld>
            <a:endParaRPr lang="es-CO"/>
          </a:p>
        </p:txBody>
      </p:sp>
      <p:sp>
        <p:nvSpPr>
          <p:cNvPr id="8" name="Marcador de pie de página 7"/>
          <p:cNvSpPr>
            <a:spLocks noGrp="1"/>
          </p:cNvSpPr>
          <p:nvPr>
            <p:ph type="ftr" sz="quarter" idx="11"/>
          </p:nvPr>
        </p:nvSpPr>
        <p:spPr/>
        <p:txBody>
          <a:bodyPr/>
          <a:lstStyle/>
          <a:p>
            <a:endParaRPr lang="es-CO"/>
          </a:p>
        </p:txBody>
      </p:sp>
      <p:sp>
        <p:nvSpPr>
          <p:cNvPr id="9" name="Marcador de número de diapositiva 8"/>
          <p:cNvSpPr>
            <a:spLocks noGrp="1"/>
          </p:cNvSpPr>
          <p:nvPr>
            <p:ph type="sldNum" sz="quarter" idx="12"/>
          </p:nvPr>
        </p:nvSpPr>
        <p:spPr/>
        <p:txBody>
          <a:bodyPr/>
          <a:lstStyle/>
          <a:p>
            <a:fld id="{32531A5D-729B-4C14-B746-8575D0DC6C68}" type="slidenum">
              <a:rPr lang="es-CO" smtClean="0"/>
              <a:t>‹Nº›</a:t>
            </a:fld>
            <a:endParaRPr lang="es-CO"/>
          </a:p>
        </p:txBody>
      </p:sp>
    </p:spTree>
    <p:extLst>
      <p:ext uri="{BB962C8B-B14F-4D97-AF65-F5344CB8AC3E}">
        <p14:creationId xmlns:p14="http://schemas.microsoft.com/office/powerpoint/2010/main" val="11262344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fecha 2"/>
          <p:cNvSpPr>
            <a:spLocks noGrp="1"/>
          </p:cNvSpPr>
          <p:nvPr>
            <p:ph type="dt" sz="half" idx="10"/>
          </p:nvPr>
        </p:nvSpPr>
        <p:spPr/>
        <p:txBody>
          <a:bodyPr/>
          <a:lstStyle/>
          <a:p>
            <a:fld id="{D2333047-DFC0-4A96-B887-274740FEC63D}" type="datetimeFigureOut">
              <a:rPr lang="es-CO" smtClean="0"/>
              <a:t>26/04/2017</a:t>
            </a:fld>
            <a:endParaRPr lang="es-CO"/>
          </a:p>
        </p:txBody>
      </p:sp>
      <p:sp>
        <p:nvSpPr>
          <p:cNvPr id="4" name="Marcador de pie de página 3"/>
          <p:cNvSpPr>
            <a:spLocks noGrp="1"/>
          </p:cNvSpPr>
          <p:nvPr>
            <p:ph type="ftr" sz="quarter" idx="11"/>
          </p:nvPr>
        </p:nvSpPr>
        <p:spPr/>
        <p:txBody>
          <a:bodyPr/>
          <a:lstStyle/>
          <a:p>
            <a:endParaRPr lang="es-CO"/>
          </a:p>
        </p:txBody>
      </p:sp>
      <p:sp>
        <p:nvSpPr>
          <p:cNvPr id="5" name="Marcador de número de diapositiva 4"/>
          <p:cNvSpPr>
            <a:spLocks noGrp="1"/>
          </p:cNvSpPr>
          <p:nvPr>
            <p:ph type="sldNum" sz="quarter" idx="12"/>
          </p:nvPr>
        </p:nvSpPr>
        <p:spPr/>
        <p:txBody>
          <a:bodyPr/>
          <a:lstStyle/>
          <a:p>
            <a:fld id="{32531A5D-729B-4C14-B746-8575D0DC6C68}" type="slidenum">
              <a:rPr lang="es-CO" smtClean="0"/>
              <a:t>‹Nº›</a:t>
            </a:fld>
            <a:endParaRPr lang="es-CO"/>
          </a:p>
        </p:txBody>
      </p:sp>
    </p:spTree>
    <p:extLst>
      <p:ext uri="{BB962C8B-B14F-4D97-AF65-F5344CB8AC3E}">
        <p14:creationId xmlns:p14="http://schemas.microsoft.com/office/powerpoint/2010/main" val="7403154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D2333047-DFC0-4A96-B887-274740FEC63D}" type="datetimeFigureOut">
              <a:rPr lang="es-CO" smtClean="0"/>
              <a:t>26/04/2017</a:t>
            </a:fld>
            <a:endParaRPr lang="es-CO"/>
          </a:p>
        </p:txBody>
      </p:sp>
      <p:sp>
        <p:nvSpPr>
          <p:cNvPr id="3" name="Marcador de pie de página 2"/>
          <p:cNvSpPr>
            <a:spLocks noGrp="1"/>
          </p:cNvSpPr>
          <p:nvPr>
            <p:ph type="ftr" sz="quarter" idx="11"/>
          </p:nvPr>
        </p:nvSpPr>
        <p:spPr/>
        <p:txBody>
          <a:bodyPr/>
          <a:lstStyle/>
          <a:p>
            <a:endParaRPr lang="es-CO"/>
          </a:p>
        </p:txBody>
      </p:sp>
      <p:sp>
        <p:nvSpPr>
          <p:cNvPr id="4" name="Marcador de número de diapositiva 3"/>
          <p:cNvSpPr>
            <a:spLocks noGrp="1"/>
          </p:cNvSpPr>
          <p:nvPr>
            <p:ph type="sldNum" sz="quarter" idx="12"/>
          </p:nvPr>
        </p:nvSpPr>
        <p:spPr/>
        <p:txBody>
          <a:bodyPr/>
          <a:lstStyle/>
          <a:p>
            <a:fld id="{32531A5D-729B-4C14-B746-8575D0DC6C68}" type="slidenum">
              <a:rPr lang="es-CO" smtClean="0"/>
              <a:t>‹Nº›</a:t>
            </a:fld>
            <a:endParaRPr lang="es-CO"/>
          </a:p>
        </p:txBody>
      </p:sp>
    </p:spTree>
    <p:extLst>
      <p:ext uri="{BB962C8B-B14F-4D97-AF65-F5344CB8AC3E}">
        <p14:creationId xmlns:p14="http://schemas.microsoft.com/office/powerpoint/2010/main" val="12153370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30238" y="457200"/>
            <a:ext cx="2949575" cy="1600200"/>
          </a:xfrm>
        </p:spPr>
        <p:txBody>
          <a:bodyPr anchor="b"/>
          <a:lstStyle>
            <a:lvl1pPr>
              <a:defRPr sz="3200"/>
            </a:lvl1pPr>
          </a:lstStyle>
          <a:p>
            <a:r>
              <a:rPr lang="es-ES" smtClean="0"/>
              <a:t>Haga clic para modificar el estilo de título del patrón</a:t>
            </a:r>
            <a:endParaRPr lang="es-CO"/>
          </a:p>
        </p:txBody>
      </p:sp>
      <p:sp>
        <p:nvSpPr>
          <p:cNvPr id="3" name="Marcador de contenido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tex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D2333047-DFC0-4A96-B887-274740FEC63D}" type="datetimeFigureOut">
              <a:rPr lang="es-CO" smtClean="0"/>
              <a:t>26/04/2017</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32531A5D-729B-4C14-B746-8575D0DC6C68}" type="slidenum">
              <a:rPr lang="es-CO" smtClean="0"/>
              <a:t>‹Nº›</a:t>
            </a:fld>
            <a:endParaRPr lang="es-CO"/>
          </a:p>
        </p:txBody>
      </p:sp>
    </p:spTree>
    <p:extLst>
      <p:ext uri="{BB962C8B-B14F-4D97-AF65-F5344CB8AC3E}">
        <p14:creationId xmlns:p14="http://schemas.microsoft.com/office/powerpoint/2010/main" val="23709338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30238" y="457200"/>
            <a:ext cx="2949575" cy="1600200"/>
          </a:xfrm>
        </p:spPr>
        <p:txBody>
          <a:bodyPr anchor="b"/>
          <a:lstStyle>
            <a:lvl1pPr>
              <a:defRPr sz="3200"/>
            </a:lvl1pPr>
          </a:lstStyle>
          <a:p>
            <a:r>
              <a:rPr lang="es-ES" smtClean="0"/>
              <a:t>Haga clic para modificar el estilo de título del patrón</a:t>
            </a:r>
            <a:endParaRPr lang="es-CO"/>
          </a:p>
        </p:txBody>
      </p:sp>
      <p:sp>
        <p:nvSpPr>
          <p:cNvPr id="3" name="Marcador de posición de imagen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D2333047-DFC0-4A96-B887-274740FEC63D}" type="datetimeFigureOut">
              <a:rPr lang="es-CO" smtClean="0"/>
              <a:t>26/04/2017</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32531A5D-729B-4C14-B746-8575D0DC6C68}" type="slidenum">
              <a:rPr lang="es-CO" smtClean="0"/>
              <a:t>‹Nº›</a:t>
            </a:fld>
            <a:endParaRPr lang="es-CO"/>
          </a:p>
        </p:txBody>
      </p:sp>
    </p:spTree>
    <p:extLst>
      <p:ext uri="{BB962C8B-B14F-4D97-AF65-F5344CB8AC3E}">
        <p14:creationId xmlns:p14="http://schemas.microsoft.com/office/powerpoint/2010/main" val="8516976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79000">
              <a:srgbClr val="FFCC66"/>
            </a:gs>
            <a:gs pos="46000">
              <a:srgbClr val="F1D59D"/>
            </a:gs>
            <a:gs pos="100000">
              <a:schemeClr val="bg2">
                <a:lumMod val="60000"/>
                <a:lumOff val="4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1835695" y="6437"/>
            <a:ext cx="7297621" cy="1046299"/>
          </a:xfrm>
          <a:prstGeom prst="rect">
            <a:avLst/>
          </a:prstGeom>
        </p:spPr>
        <p:txBody>
          <a:bodyPr vert="horz" lIns="91440" tIns="45720" rIns="91440" bIns="45720" rtlCol="0" anchor="ctr">
            <a:normAutofit/>
          </a:body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179512" y="1165893"/>
            <a:ext cx="8822804" cy="5132221"/>
          </a:xfrm>
          <a:prstGeom prst="rect">
            <a:avLst/>
          </a:prstGeom>
        </p:spPr>
        <p:txBody>
          <a:bodyPr vert="horz" lIns="91440" tIns="45720" rIns="91440" bIns="45720" rtlCol="0">
            <a:normAutofit/>
          </a:body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s-CO" dirty="0"/>
          </a:p>
        </p:txBody>
      </p:sp>
      <p:sp>
        <p:nvSpPr>
          <p:cNvPr id="4" name="Marcador de fecha 3"/>
          <p:cNvSpPr>
            <a:spLocks noGrp="1"/>
          </p:cNvSpPr>
          <p:nvPr>
            <p:ph type="dt" sz="half" idx="2"/>
          </p:nvPr>
        </p:nvSpPr>
        <p:spPr>
          <a:xfrm>
            <a:off x="4716016" y="6448249"/>
            <a:ext cx="2057400" cy="365125"/>
          </a:xfrm>
          <a:prstGeom prst="rect">
            <a:avLst/>
          </a:prstGeom>
        </p:spPr>
        <p:txBody>
          <a:bodyPr vert="horz" lIns="91440" tIns="45720" rIns="91440" bIns="45720" rtlCol="0" anchor="ctr"/>
          <a:lstStyle>
            <a:lvl1pPr algn="ctr">
              <a:defRPr sz="1050">
                <a:solidFill>
                  <a:schemeClr val="tx1">
                    <a:tint val="75000"/>
                  </a:schemeClr>
                </a:solidFill>
              </a:defRPr>
            </a:lvl1pPr>
          </a:lstStyle>
          <a:p>
            <a:fld id="{D2333047-DFC0-4A96-B887-274740FEC63D}" type="datetimeFigureOut">
              <a:rPr lang="es-CO" smtClean="0"/>
              <a:pPr/>
              <a:t>26/04/2017</a:t>
            </a:fld>
            <a:endParaRPr lang="es-CO"/>
          </a:p>
        </p:txBody>
      </p:sp>
      <p:sp>
        <p:nvSpPr>
          <p:cNvPr id="5" name="Marcador de pie de página 4"/>
          <p:cNvSpPr>
            <a:spLocks noGrp="1"/>
          </p:cNvSpPr>
          <p:nvPr>
            <p:ph type="ftr" sz="quarter" idx="3"/>
          </p:nvPr>
        </p:nvSpPr>
        <p:spPr>
          <a:xfrm>
            <a:off x="117748" y="6448251"/>
            <a:ext cx="3950196"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s-CO" dirty="0"/>
          </a:p>
        </p:txBody>
      </p:sp>
      <p:sp>
        <p:nvSpPr>
          <p:cNvPr id="6" name="Marcador de número de diapositiva 5"/>
          <p:cNvSpPr>
            <a:spLocks noGrp="1"/>
          </p:cNvSpPr>
          <p:nvPr>
            <p:ph type="sldNum" sz="quarter" idx="4"/>
          </p:nvPr>
        </p:nvSpPr>
        <p:spPr>
          <a:xfrm>
            <a:off x="7915200" y="6448250"/>
            <a:ext cx="946448" cy="365125"/>
          </a:xfrm>
          <a:prstGeom prst="rect">
            <a:avLst/>
          </a:prstGeom>
        </p:spPr>
        <p:txBody>
          <a:bodyPr vert="horz" lIns="91440" tIns="45720" rIns="91440" bIns="45720" rtlCol="0" anchor="ctr"/>
          <a:lstStyle>
            <a:lvl1pPr algn="r">
              <a:defRPr sz="1400">
                <a:solidFill>
                  <a:schemeClr val="tx1">
                    <a:tint val="75000"/>
                  </a:schemeClr>
                </a:solidFill>
              </a:defRPr>
            </a:lvl1pPr>
          </a:lstStyle>
          <a:p>
            <a:fld id="{32531A5D-729B-4C14-B746-8575D0DC6C68}" type="slidenum">
              <a:rPr lang="es-CO" smtClean="0"/>
              <a:pPr/>
              <a:t>‹Nº›</a:t>
            </a:fld>
            <a:endParaRPr lang="es-CO"/>
          </a:p>
        </p:txBody>
      </p:sp>
      <p:pic>
        <p:nvPicPr>
          <p:cNvPr id="7" name="0 Imagen"/>
          <p:cNvPicPr/>
          <p:nvPr userDrawn="1"/>
        </p:nvPicPr>
        <p:blipFill>
          <a:blip r:embed="rId1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35496" y="44624"/>
            <a:ext cx="1419146" cy="857978"/>
          </a:xfrm>
          <a:prstGeom prst="rect">
            <a:avLst/>
          </a:prstGeom>
        </p:spPr>
      </p:pic>
    </p:spTree>
    <p:extLst>
      <p:ext uri="{BB962C8B-B14F-4D97-AF65-F5344CB8AC3E}">
        <p14:creationId xmlns:p14="http://schemas.microsoft.com/office/powerpoint/2010/main" val="686815270"/>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r"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panose="05000000000000000000" pitchFamily="2" charset="2"/>
        <a:buChar char="q"/>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panose="05000000000000000000" pitchFamily="2" charset="2"/>
        <a:buChar char="q"/>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panose="05000000000000000000" pitchFamily="2" charset="2"/>
        <a:buChar char="q"/>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panose="05000000000000000000" pitchFamily="2" charset="2"/>
        <a:buChar char="q"/>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panose="05000000000000000000" pitchFamily="2" charset="2"/>
        <a:buChar char="q"/>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hyperlink" Target="http://www.ugpp.gov.co/doc_download/393-ley-850-de-2003" TargetMode="External"/><Relationship Id="rId3" Type="http://schemas.openxmlformats.org/officeDocument/2006/relationships/hyperlink" Target="http://www.ugpp.gov.co/doc_download/388-ley-489-de-1998" TargetMode="External"/><Relationship Id="rId7" Type="http://schemas.openxmlformats.org/officeDocument/2006/relationships/hyperlink" Target="http://www.ugpp.gov.co/doc_download/392-decreto-2170-de-2002" TargetMode="External"/><Relationship Id="rId2" Type="http://schemas.openxmlformats.org/officeDocument/2006/relationships/hyperlink" Target="http://www.ugpp.gov.co/doc_download/387-ley-134-de-1994" TargetMode="External"/><Relationship Id="rId1" Type="http://schemas.openxmlformats.org/officeDocument/2006/relationships/slideLayout" Target="../slideLayouts/slideLayout2.xml"/><Relationship Id="rId6" Type="http://schemas.openxmlformats.org/officeDocument/2006/relationships/hyperlink" Target="http://www.ugpp.gov.co/doc_download/391-directiva-presidencial-12-de-2002" TargetMode="External"/><Relationship Id="rId5" Type="http://schemas.openxmlformats.org/officeDocument/2006/relationships/hyperlink" Target="http://www.ugpp.gov.co/doc_download/390-sentencia-de-la-corte-constitucional-no-1338-de-2000" TargetMode="External"/><Relationship Id="rId4" Type="http://schemas.openxmlformats.org/officeDocument/2006/relationships/hyperlink" Target="http://www.ugpp.gov.co/doc_download/389-ley-563-de-2000"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www.alcaldiabogota.gov.co/sisjur/normas/Norma1.jsp?i=4125#23"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5"/>
          <p:cNvSpPr>
            <a:spLocks noGrp="1"/>
          </p:cNvSpPr>
          <p:nvPr>
            <p:ph type="ctrTitle"/>
          </p:nvPr>
        </p:nvSpPr>
        <p:spPr>
          <a:xfrm>
            <a:off x="1115616" y="1256895"/>
            <a:ext cx="6858000" cy="1956081"/>
          </a:xfrm>
        </p:spPr>
        <p:txBody>
          <a:bodyPr/>
          <a:lstStyle/>
          <a:p>
            <a:pPr algn="r"/>
            <a:r>
              <a:rPr lang="es-CO" dirty="0" smtClean="0">
                <a:effectLst>
                  <a:outerShdw blurRad="38100" dist="38100" dir="2700000" algn="tl">
                    <a:srgbClr val="000000">
                      <a:alpha val="43137"/>
                    </a:srgbClr>
                  </a:outerShdw>
                </a:effectLst>
              </a:rPr>
              <a:t>CONTRALORÍA DEPARTAMENTAL DEL TOLIMA</a:t>
            </a:r>
            <a:endParaRPr lang="es-CO" dirty="0">
              <a:effectLst>
                <a:outerShdw blurRad="38100" dist="38100" dir="2700000" algn="tl">
                  <a:srgbClr val="000000">
                    <a:alpha val="43137"/>
                  </a:srgbClr>
                </a:outerShdw>
              </a:effectLst>
            </a:endParaRPr>
          </a:p>
        </p:txBody>
      </p:sp>
      <p:sp>
        <p:nvSpPr>
          <p:cNvPr id="2" name="Subtítulo 1"/>
          <p:cNvSpPr>
            <a:spLocks noGrp="1"/>
          </p:cNvSpPr>
          <p:nvPr>
            <p:ph type="subTitle" idx="1"/>
          </p:nvPr>
        </p:nvSpPr>
        <p:spPr/>
        <p:txBody>
          <a:bodyPr>
            <a:normAutofit/>
          </a:bodyPr>
          <a:lstStyle/>
          <a:p>
            <a:r>
              <a:rPr lang="es-CO" sz="5400" b="1" spc="50" dirty="0" smtClean="0">
                <a:ln w="0"/>
                <a:solidFill>
                  <a:schemeClr val="bg2"/>
                </a:solidFill>
                <a:effectLst>
                  <a:innerShdw blurRad="63500" dist="50800" dir="13500000">
                    <a:srgbClr val="000000">
                      <a:alpha val="50000"/>
                    </a:srgbClr>
                  </a:innerShdw>
                </a:effectLst>
                <a:latin typeface="Algerian" panose="04020705040A02060702" pitchFamily="82" charset="0"/>
              </a:rPr>
              <a:t>CONTROL SOCIAL</a:t>
            </a:r>
            <a:endParaRPr lang="es-CO" sz="5400" b="1" spc="50" dirty="0">
              <a:ln w="0"/>
              <a:solidFill>
                <a:schemeClr val="bg2"/>
              </a:solidFill>
              <a:effectLst>
                <a:innerShdw blurRad="63500" dist="50800" dir="13500000">
                  <a:srgbClr val="000000">
                    <a:alpha val="50000"/>
                  </a:srgbClr>
                </a:innerShdw>
              </a:effectLst>
              <a:latin typeface="Algerian" panose="04020705040A02060702" pitchFamily="82" charset="0"/>
            </a:endParaRPr>
          </a:p>
        </p:txBody>
      </p:sp>
      <p:sp>
        <p:nvSpPr>
          <p:cNvPr id="3" name="Marcador de fecha 2"/>
          <p:cNvSpPr>
            <a:spLocks noGrp="1"/>
          </p:cNvSpPr>
          <p:nvPr>
            <p:ph type="dt" sz="half" idx="10"/>
          </p:nvPr>
        </p:nvSpPr>
        <p:spPr/>
        <p:txBody>
          <a:bodyPr/>
          <a:lstStyle/>
          <a:p>
            <a:fld id="{2B28C589-E5CD-46A3-BEC5-70F6030A7E5D}" type="datetime1">
              <a:rPr lang="es-CO" smtClean="0"/>
              <a:t>26/04/2017</a:t>
            </a:fld>
            <a:endParaRPr lang="es-CO" dirty="0"/>
          </a:p>
        </p:txBody>
      </p:sp>
      <p:sp>
        <p:nvSpPr>
          <p:cNvPr id="4" name="Marcador de pie de página 3"/>
          <p:cNvSpPr>
            <a:spLocks noGrp="1"/>
          </p:cNvSpPr>
          <p:nvPr>
            <p:ph type="ftr" sz="quarter" idx="11"/>
          </p:nvPr>
        </p:nvSpPr>
        <p:spPr/>
        <p:txBody>
          <a:bodyPr/>
          <a:lstStyle/>
          <a:p>
            <a:endParaRPr lang="es-CO" dirty="0"/>
          </a:p>
        </p:txBody>
      </p:sp>
      <p:sp>
        <p:nvSpPr>
          <p:cNvPr id="5" name="Marcador de número de diapositiva 4"/>
          <p:cNvSpPr>
            <a:spLocks noGrp="1"/>
          </p:cNvSpPr>
          <p:nvPr>
            <p:ph type="sldNum" sz="quarter" idx="12"/>
          </p:nvPr>
        </p:nvSpPr>
        <p:spPr/>
        <p:txBody>
          <a:bodyPr/>
          <a:lstStyle/>
          <a:p>
            <a:fld id="{4E50405D-01D0-42B6-A0D3-102F0013DEB5}" type="slidenum">
              <a:rPr lang="es-CO" smtClean="0"/>
              <a:pPr/>
              <a:t>1</a:t>
            </a:fld>
            <a:endParaRPr lang="es-CO" dirty="0"/>
          </a:p>
        </p:txBody>
      </p:sp>
    </p:spTree>
    <p:extLst>
      <p:ext uri="{BB962C8B-B14F-4D97-AF65-F5344CB8AC3E}">
        <p14:creationId xmlns:p14="http://schemas.microsoft.com/office/powerpoint/2010/main" val="2825182453"/>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3250">
        <p15:prstTrans prst="origami"/>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10883" y="6437"/>
            <a:ext cx="7297621" cy="1046299"/>
          </a:xfrm>
        </p:spPr>
        <p:txBody>
          <a:bodyPr/>
          <a:lstStyle/>
          <a:p>
            <a:r>
              <a:rPr lang="es-CO" dirty="0" smtClean="0">
                <a:ln w="6600">
                  <a:solidFill>
                    <a:schemeClr val="accent2"/>
                  </a:solidFill>
                  <a:prstDash val="solid"/>
                </a:ln>
                <a:solidFill>
                  <a:srgbClr val="FFFFFF"/>
                </a:solidFill>
                <a:effectLst>
                  <a:outerShdw dist="38100" dir="2700000" algn="tl" rotWithShape="0">
                    <a:schemeClr val="accent2"/>
                  </a:outerShdw>
                </a:effectLst>
              </a:rPr>
              <a:t>CONTROL SOCIAL</a:t>
            </a:r>
            <a:endParaRPr lang="es-CO" dirty="0">
              <a:ln w="6600">
                <a:solidFill>
                  <a:schemeClr val="accent2"/>
                </a:solidFill>
                <a:prstDash val="solid"/>
              </a:ln>
              <a:solidFill>
                <a:srgbClr val="FFFFFF"/>
              </a:solidFill>
              <a:effectLst>
                <a:outerShdw dist="38100" dir="2700000" algn="tl" rotWithShape="0">
                  <a:schemeClr val="accent2"/>
                </a:outerShdw>
              </a:effectLst>
            </a:endParaRPr>
          </a:p>
        </p:txBody>
      </p:sp>
      <p:sp>
        <p:nvSpPr>
          <p:cNvPr id="3" name="Marcador de contenido 2"/>
          <p:cNvSpPr>
            <a:spLocks noGrp="1"/>
          </p:cNvSpPr>
          <p:nvPr>
            <p:ph idx="1"/>
          </p:nvPr>
        </p:nvSpPr>
        <p:spPr/>
        <p:txBody>
          <a:bodyPr>
            <a:normAutofit/>
          </a:bodyPr>
          <a:lstStyle/>
          <a:p>
            <a:pPr marL="0" indent="0" algn="just">
              <a:buNone/>
            </a:pPr>
            <a:r>
              <a:rPr lang="es-CO" dirty="0" smtClean="0"/>
              <a:t>Mecanismos de participación ciudadana</a:t>
            </a:r>
          </a:p>
          <a:p>
            <a:pPr marL="0" indent="0" algn="just">
              <a:buNone/>
            </a:pPr>
            <a:endParaRPr lang="es-CO" dirty="0"/>
          </a:p>
          <a:p>
            <a:pPr marL="0" indent="0" algn="just">
              <a:buNone/>
            </a:pPr>
            <a:r>
              <a:rPr lang="es-CO" b="1" dirty="0"/>
              <a:t>Referendo revocatorio</a:t>
            </a:r>
            <a:r>
              <a:rPr lang="es-CO" dirty="0"/>
              <a:t>, la finalidad de este referendo es derogar una norma que haya sido sancionada o vigente, en otras palabras tumbar una ley que esté vigente. Para que se lleve a cabo el referendo revocatorio en el art 170 de la CP dice: </a:t>
            </a:r>
            <a:r>
              <a:rPr lang="es-CO" i="1" dirty="0"/>
              <a:t>“Un número de ciudadanos equivalente a la décima parte del censo electoral, podrá solicitar ante la organización electoral la convocación de un referendo para la derogación de una ley”</a:t>
            </a:r>
            <a:r>
              <a:rPr lang="es-CO" dirty="0"/>
              <a:t>. </a:t>
            </a:r>
            <a:endParaRPr lang="es-CO" dirty="0" smtClean="0"/>
          </a:p>
        </p:txBody>
      </p:sp>
    </p:spTree>
    <p:extLst>
      <p:ext uri="{BB962C8B-B14F-4D97-AF65-F5344CB8AC3E}">
        <p14:creationId xmlns:p14="http://schemas.microsoft.com/office/powerpoint/2010/main" val="1751325307"/>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10883" y="6437"/>
            <a:ext cx="7297621" cy="1046299"/>
          </a:xfrm>
        </p:spPr>
        <p:txBody>
          <a:bodyPr/>
          <a:lstStyle/>
          <a:p>
            <a:r>
              <a:rPr lang="es-CO" dirty="0" smtClean="0">
                <a:ln w="6600">
                  <a:solidFill>
                    <a:schemeClr val="accent2"/>
                  </a:solidFill>
                  <a:prstDash val="solid"/>
                </a:ln>
                <a:solidFill>
                  <a:srgbClr val="FFFFFF"/>
                </a:solidFill>
                <a:effectLst>
                  <a:outerShdw dist="38100" dir="2700000" algn="tl" rotWithShape="0">
                    <a:schemeClr val="accent2"/>
                  </a:outerShdw>
                </a:effectLst>
              </a:rPr>
              <a:t>CONTROL SOCIAL</a:t>
            </a:r>
            <a:endParaRPr lang="es-CO" dirty="0">
              <a:ln w="6600">
                <a:solidFill>
                  <a:schemeClr val="accent2"/>
                </a:solidFill>
                <a:prstDash val="solid"/>
              </a:ln>
              <a:solidFill>
                <a:srgbClr val="FFFFFF"/>
              </a:solidFill>
              <a:effectLst>
                <a:outerShdw dist="38100" dir="2700000" algn="tl" rotWithShape="0">
                  <a:schemeClr val="accent2"/>
                </a:outerShdw>
              </a:effectLst>
            </a:endParaRPr>
          </a:p>
        </p:txBody>
      </p:sp>
      <p:sp>
        <p:nvSpPr>
          <p:cNvPr id="3" name="Marcador de contenido 2"/>
          <p:cNvSpPr>
            <a:spLocks noGrp="1"/>
          </p:cNvSpPr>
          <p:nvPr>
            <p:ph idx="1"/>
          </p:nvPr>
        </p:nvSpPr>
        <p:spPr>
          <a:xfrm>
            <a:off x="179512" y="1165893"/>
            <a:ext cx="8822804" cy="5575475"/>
          </a:xfrm>
        </p:spPr>
        <p:txBody>
          <a:bodyPr>
            <a:normAutofit fontScale="92500" lnSpcReduction="10000"/>
          </a:bodyPr>
          <a:lstStyle/>
          <a:p>
            <a:pPr marL="0" indent="0" algn="just">
              <a:buNone/>
            </a:pPr>
            <a:r>
              <a:rPr lang="es-CO" dirty="0" smtClean="0"/>
              <a:t>Mecanismos de participación ciudadana</a:t>
            </a:r>
          </a:p>
          <a:p>
            <a:pPr marL="0" indent="0" algn="just">
              <a:buNone/>
            </a:pPr>
            <a:endParaRPr lang="es-CO" dirty="0"/>
          </a:p>
          <a:p>
            <a:pPr marL="0" indent="0" algn="just">
              <a:buNone/>
            </a:pPr>
            <a:r>
              <a:rPr lang="es-CO" b="1" dirty="0"/>
              <a:t>Referendo constitucional</a:t>
            </a:r>
            <a:r>
              <a:rPr lang="es-CO" dirty="0"/>
              <a:t>, este referendo tiene como objeto de convocar una asamblea constitucional para reformar la constitución, así como la constitución del 91 que reformaron la constitución del 86; puede ser iniciada por el gobierno, o un numero de ciudadanos (tiene que ser equivalente al 5% del censo electoral que el promotor reciba de apoyo), o el congreso por medio de una ley que someta a un referendo constitucional</a:t>
            </a:r>
            <a:r>
              <a:rPr lang="es-CO" dirty="0" smtClean="0"/>
              <a:t>. El </a:t>
            </a:r>
            <a:r>
              <a:rPr lang="es-CO" dirty="0"/>
              <a:t>promotor para iniciar el referendo deber ir a la </a:t>
            </a:r>
            <a:r>
              <a:rPr lang="es-CO" dirty="0" err="1"/>
              <a:t>registraduría</a:t>
            </a:r>
            <a:r>
              <a:rPr lang="es-CO" dirty="0"/>
              <a:t> nacional, ahí obtiene un formulario, en los casos de derogación tiene que ser respaldado por el 10% del censo electoral y el gobierno por medio de un decreto convocará a todos para una votación del referendo, en el referendo constitucional con el 5% del censo electoral. </a:t>
            </a:r>
            <a:endParaRPr lang="es-CO" dirty="0" smtClean="0"/>
          </a:p>
        </p:txBody>
      </p:sp>
    </p:spTree>
    <p:extLst>
      <p:ext uri="{BB962C8B-B14F-4D97-AF65-F5344CB8AC3E}">
        <p14:creationId xmlns:p14="http://schemas.microsoft.com/office/powerpoint/2010/main" val="4218342664"/>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10883" y="6437"/>
            <a:ext cx="7297621" cy="1046299"/>
          </a:xfrm>
        </p:spPr>
        <p:txBody>
          <a:bodyPr/>
          <a:lstStyle/>
          <a:p>
            <a:r>
              <a:rPr lang="es-CO" dirty="0" smtClean="0">
                <a:ln w="6600">
                  <a:solidFill>
                    <a:schemeClr val="accent2"/>
                  </a:solidFill>
                  <a:prstDash val="solid"/>
                </a:ln>
                <a:solidFill>
                  <a:srgbClr val="FFFFFF"/>
                </a:solidFill>
                <a:effectLst>
                  <a:outerShdw dist="38100" dir="2700000" algn="tl" rotWithShape="0">
                    <a:schemeClr val="accent2"/>
                  </a:outerShdw>
                </a:effectLst>
              </a:rPr>
              <a:t>CONTROL SOCIAL</a:t>
            </a:r>
            <a:endParaRPr lang="es-CO" dirty="0">
              <a:ln w="6600">
                <a:solidFill>
                  <a:schemeClr val="accent2"/>
                </a:solidFill>
                <a:prstDash val="solid"/>
              </a:ln>
              <a:solidFill>
                <a:srgbClr val="FFFFFF"/>
              </a:solidFill>
              <a:effectLst>
                <a:outerShdw dist="38100" dir="2700000" algn="tl" rotWithShape="0">
                  <a:schemeClr val="accent2"/>
                </a:outerShdw>
              </a:effectLst>
            </a:endParaRPr>
          </a:p>
        </p:txBody>
      </p:sp>
      <p:sp>
        <p:nvSpPr>
          <p:cNvPr id="3" name="Marcador de contenido 2"/>
          <p:cNvSpPr>
            <a:spLocks noGrp="1"/>
          </p:cNvSpPr>
          <p:nvPr>
            <p:ph idx="1"/>
          </p:nvPr>
        </p:nvSpPr>
        <p:spPr>
          <a:xfrm>
            <a:off x="179512" y="1165893"/>
            <a:ext cx="8822804" cy="5503467"/>
          </a:xfrm>
        </p:spPr>
        <p:txBody>
          <a:bodyPr>
            <a:normAutofit fontScale="70000" lnSpcReduction="20000"/>
          </a:bodyPr>
          <a:lstStyle/>
          <a:p>
            <a:pPr marL="0" indent="0" algn="just">
              <a:buNone/>
            </a:pPr>
            <a:r>
              <a:rPr lang="es-CO" dirty="0" smtClean="0"/>
              <a:t>Mecanismos de participación ciudadana</a:t>
            </a:r>
            <a:endParaRPr lang="es-CO" dirty="0"/>
          </a:p>
          <a:p>
            <a:pPr marL="0" indent="0" algn="just">
              <a:buNone/>
            </a:pPr>
            <a:r>
              <a:rPr lang="es-CO" b="1" dirty="0"/>
              <a:t>Revocatoria de mandato:</a:t>
            </a:r>
            <a:r>
              <a:rPr lang="es-CO" dirty="0"/>
              <a:t> es un derecho político que tienen todos los ciudadanos para dar por terminado el mandato de un gobernador u </a:t>
            </a:r>
            <a:r>
              <a:rPr lang="es-CO" dirty="0" smtClean="0"/>
              <a:t>alcalde.</a:t>
            </a:r>
          </a:p>
          <a:p>
            <a:pPr marL="0" indent="0" algn="just">
              <a:buNone/>
            </a:pPr>
            <a:r>
              <a:rPr lang="es-CO" dirty="0" smtClean="0"/>
              <a:t>Razones: </a:t>
            </a:r>
          </a:p>
          <a:p>
            <a:pPr algn="just"/>
            <a:r>
              <a:rPr lang="es-CO" dirty="0" smtClean="0"/>
              <a:t> Por </a:t>
            </a:r>
            <a:r>
              <a:rPr lang="es-CO" dirty="0"/>
              <a:t>su ineficiencia en el </a:t>
            </a:r>
            <a:r>
              <a:rPr lang="es-CO" dirty="0" smtClean="0"/>
              <a:t>cargo.</a:t>
            </a:r>
          </a:p>
          <a:p>
            <a:pPr algn="just"/>
            <a:r>
              <a:rPr lang="es-CO" dirty="0" smtClean="0"/>
              <a:t> No </a:t>
            </a:r>
            <a:r>
              <a:rPr lang="es-CO" dirty="0"/>
              <a:t>está a gusto </a:t>
            </a:r>
            <a:r>
              <a:rPr lang="es-CO" dirty="0" smtClean="0"/>
              <a:t>con su gobierno. </a:t>
            </a:r>
          </a:p>
          <a:p>
            <a:pPr algn="just"/>
            <a:r>
              <a:rPr lang="es-CO" dirty="0" smtClean="0"/>
              <a:t> Por </a:t>
            </a:r>
            <a:r>
              <a:rPr lang="es-CO" dirty="0"/>
              <a:t>el incumplimiento con el plan de gobierno. </a:t>
            </a:r>
            <a:endParaRPr lang="es-CO" dirty="0" smtClean="0"/>
          </a:p>
          <a:p>
            <a:pPr marL="0" indent="0" algn="just">
              <a:buNone/>
            </a:pPr>
            <a:endParaRPr lang="es-CO" dirty="0" smtClean="0"/>
          </a:p>
          <a:p>
            <a:pPr marL="0" indent="0" algn="just">
              <a:buNone/>
            </a:pPr>
            <a:r>
              <a:rPr lang="es-CO" dirty="0" smtClean="0"/>
              <a:t>Requisito:</a:t>
            </a:r>
          </a:p>
          <a:p>
            <a:pPr algn="just"/>
            <a:r>
              <a:rPr lang="es-CO" dirty="0" smtClean="0"/>
              <a:t> Que </a:t>
            </a:r>
            <a:r>
              <a:rPr lang="es-CO" dirty="0"/>
              <a:t>los ciudadanos que pidan la revocatoria no deben ser inferior al 40% de los que sufragaron en las elecciones del gobernador, y sólo lo podrán solicitar los que participaron en las elecciones para el mismo; ésta se solicita ante la </a:t>
            </a:r>
            <a:r>
              <a:rPr lang="es-CO" dirty="0" err="1"/>
              <a:t>registraduría</a:t>
            </a:r>
            <a:r>
              <a:rPr lang="es-CO" dirty="0"/>
              <a:t> nacional. </a:t>
            </a:r>
            <a:endParaRPr lang="es-CO" dirty="0" smtClean="0"/>
          </a:p>
          <a:p>
            <a:pPr marL="0" indent="0" algn="just">
              <a:buNone/>
            </a:pPr>
            <a:endParaRPr lang="es-CO" dirty="0"/>
          </a:p>
          <a:p>
            <a:pPr marL="0" indent="0" algn="just">
              <a:buNone/>
            </a:pPr>
            <a:r>
              <a:rPr lang="es-CO" dirty="0" smtClean="0"/>
              <a:t>Cumplido </a:t>
            </a:r>
            <a:r>
              <a:rPr lang="es-CO" dirty="0"/>
              <a:t>este requisito se convoca a votaciones para la revocatoria y con solo el 60% de votos por el sí y que no sea inferior de </a:t>
            </a:r>
            <a:r>
              <a:rPr lang="es-CO" dirty="0" err="1"/>
              <a:t>sufragantes</a:t>
            </a:r>
            <a:r>
              <a:rPr lang="es-CO" dirty="0"/>
              <a:t> del 60% podrá revocarlo. Si la revocatoria fracasa no podrá interponer otra revocatoria hasta que el gobernador o alcalde termine su periodo de gobierno. </a:t>
            </a:r>
            <a:endParaRPr lang="es-CO" dirty="0" smtClean="0"/>
          </a:p>
        </p:txBody>
      </p:sp>
    </p:spTree>
    <p:extLst>
      <p:ext uri="{BB962C8B-B14F-4D97-AF65-F5344CB8AC3E}">
        <p14:creationId xmlns:p14="http://schemas.microsoft.com/office/powerpoint/2010/main" val="3586781362"/>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wind"/>
      </p:transition>
    </mc:Choice>
    <mc:Fallback>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10883" y="6437"/>
            <a:ext cx="7297621" cy="1046299"/>
          </a:xfrm>
        </p:spPr>
        <p:txBody>
          <a:bodyPr/>
          <a:lstStyle/>
          <a:p>
            <a:r>
              <a:rPr lang="es-CO" dirty="0" smtClean="0">
                <a:ln w="6600">
                  <a:solidFill>
                    <a:schemeClr val="accent2"/>
                  </a:solidFill>
                  <a:prstDash val="solid"/>
                </a:ln>
                <a:solidFill>
                  <a:srgbClr val="FFFFFF"/>
                </a:solidFill>
                <a:effectLst>
                  <a:outerShdw dist="38100" dir="2700000" algn="tl" rotWithShape="0">
                    <a:schemeClr val="accent2"/>
                  </a:outerShdw>
                </a:effectLst>
              </a:rPr>
              <a:t>CONTROL SOCIAL</a:t>
            </a:r>
            <a:endParaRPr lang="es-CO" dirty="0">
              <a:ln w="6600">
                <a:solidFill>
                  <a:schemeClr val="accent2"/>
                </a:solidFill>
                <a:prstDash val="solid"/>
              </a:ln>
              <a:solidFill>
                <a:srgbClr val="FFFFFF"/>
              </a:solidFill>
              <a:effectLst>
                <a:outerShdw dist="38100" dir="2700000" algn="tl" rotWithShape="0">
                  <a:schemeClr val="accent2"/>
                </a:outerShdw>
              </a:effectLst>
            </a:endParaRPr>
          </a:p>
        </p:txBody>
      </p:sp>
      <p:sp>
        <p:nvSpPr>
          <p:cNvPr id="3" name="Marcador de contenido 2"/>
          <p:cNvSpPr>
            <a:spLocks noGrp="1"/>
          </p:cNvSpPr>
          <p:nvPr>
            <p:ph idx="1"/>
          </p:nvPr>
        </p:nvSpPr>
        <p:spPr/>
        <p:txBody>
          <a:bodyPr>
            <a:normAutofit/>
          </a:bodyPr>
          <a:lstStyle/>
          <a:p>
            <a:pPr marL="0" indent="0" algn="just">
              <a:buNone/>
            </a:pPr>
            <a:r>
              <a:rPr lang="es-CO" dirty="0" smtClean="0"/>
              <a:t>Mecanismos de participación ciudadana</a:t>
            </a:r>
          </a:p>
          <a:p>
            <a:pPr marL="0" indent="0" algn="just">
              <a:buNone/>
            </a:pPr>
            <a:endParaRPr lang="es-CO" dirty="0"/>
          </a:p>
          <a:p>
            <a:pPr marL="0" indent="0" algn="just">
              <a:buNone/>
            </a:pPr>
            <a:r>
              <a:rPr lang="es-CO" b="1" dirty="0"/>
              <a:t>El plebiscito:</a:t>
            </a:r>
            <a:r>
              <a:rPr lang="es-CO" dirty="0"/>
              <a:t> el plebiscito es una herramienta que tiene el presidente de la </a:t>
            </a:r>
            <a:r>
              <a:rPr lang="es-CO" dirty="0" smtClean="0"/>
              <a:t>república </a:t>
            </a:r>
            <a:r>
              <a:rPr lang="es-CO" dirty="0"/>
              <a:t>donde convoca al pueblo a dar su apoyo o rechazo sobre sus políticas de gobierno que no requieran aprobación del congreso, el presidente informará al congreso de la </a:t>
            </a:r>
            <a:r>
              <a:rPr lang="es-CO" dirty="0" smtClean="0"/>
              <a:t>república </a:t>
            </a:r>
            <a:r>
              <a:rPr lang="es-CO" dirty="0"/>
              <a:t>sus razones fundamentadas, así este </a:t>
            </a:r>
            <a:r>
              <a:rPr lang="es-CO" dirty="0" smtClean="0"/>
              <a:t>no </a:t>
            </a:r>
            <a:r>
              <a:rPr lang="es-CO" dirty="0"/>
              <a:t>lo apoye el presidente convocará para que por medio de una votación el pueblo apoye o rechace en la decisiones políticas del gobierno. </a:t>
            </a:r>
          </a:p>
        </p:txBody>
      </p:sp>
      <p:pic>
        <p:nvPicPr>
          <p:cNvPr id="3074" name="Picture 2" descr="Resultado de imagen para plebiscit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700119" y="5445224"/>
            <a:ext cx="2276269" cy="1343372"/>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47101109"/>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prestig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nodeType="clickEffect">
                                  <p:stCondLst>
                                    <p:cond delay="0"/>
                                  </p:stCondLst>
                                  <p:childTnLst>
                                    <p:animEffect transition="out" filter="fade">
                                      <p:cBhvr>
                                        <p:cTn id="6" dur="500" tmFilter="0, 0; .2, .5; .8, .5; 1, 0"/>
                                        <p:tgtEl>
                                          <p:spTgt spid="3074"/>
                                        </p:tgtEl>
                                      </p:cBhvr>
                                    </p:animEffect>
                                    <p:animScale>
                                      <p:cBhvr>
                                        <p:cTn id="7" dur="250" autoRev="1" fill="hold"/>
                                        <p:tgtEl>
                                          <p:spTgt spid="3074"/>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10883" y="6437"/>
            <a:ext cx="7297621" cy="1046299"/>
          </a:xfrm>
        </p:spPr>
        <p:txBody>
          <a:bodyPr/>
          <a:lstStyle/>
          <a:p>
            <a:r>
              <a:rPr lang="es-CO" dirty="0" smtClean="0">
                <a:ln w="6600">
                  <a:solidFill>
                    <a:schemeClr val="accent2"/>
                  </a:solidFill>
                  <a:prstDash val="solid"/>
                </a:ln>
                <a:solidFill>
                  <a:srgbClr val="FFFFFF"/>
                </a:solidFill>
                <a:effectLst>
                  <a:outerShdw dist="38100" dir="2700000" algn="tl" rotWithShape="0">
                    <a:schemeClr val="accent2"/>
                  </a:outerShdw>
                </a:effectLst>
              </a:rPr>
              <a:t>CONTROL SOCIAL</a:t>
            </a:r>
            <a:endParaRPr lang="es-CO" dirty="0">
              <a:ln w="6600">
                <a:solidFill>
                  <a:schemeClr val="accent2"/>
                </a:solidFill>
                <a:prstDash val="solid"/>
              </a:ln>
              <a:solidFill>
                <a:srgbClr val="FFFFFF"/>
              </a:solidFill>
              <a:effectLst>
                <a:outerShdw dist="38100" dir="2700000" algn="tl" rotWithShape="0">
                  <a:schemeClr val="accent2"/>
                </a:outerShdw>
              </a:effectLst>
            </a:endParaRPr>
          </a:p>
        </p:txBody>
      </p:sp>
      <p:sp>
        <p:nvSpPr>
          <p:cNvPr id="3" name="Marcador de contenido 2"/>
          <p:cNvSpPr>
            <a:spLocks noGrp="1"/>
          </p:cNvSpPr>
          <p:nvPr>
            <p:ph idx="1"/>
          </p:nvPr>
        </p:nvSpPr>
        <p:spPr>
          <a:xfrm>
            <a:off x="179512" y="1165893"/>
            <a:ext cx="8822804" cy="5503467"/>
          </a:xfrm>
        </p:spPr>
        <p:txBody>
          <a:bodyPr>
            <a:noAutofit/>
          </a:bodyPr>
          <a:lstStyle/>
          <a:p>
            <a:pPr marL="0" indent="0" algn="just">
              <a:buNone/>
            </a:pPr>
            <a:r>
              <a:rPr lang="es-CO" sz="2000" dirty="0" smtClean="0"/>
              <a:t>Mecanismos de participación ciudadana</a:t>
            </a:r>
          </a:p>
          <a:p>
            <a:pPr marL="0" indent="0" algn="just">
              <a:buNone/>
            </a:pPr>
            <a:endParaRPr lang="es-CO" sz="2000" dirty="0"/>
          </a:p>
          <a:p>
            <a:pPr marL="0" indent="0" algn="just">
              <a:buNone/>
            </a:pPr>
            <a:r>
              <a:rPr lang="es-CO" sz="2000" b="1" dirty="0"/>
              <a:t>Consulta popular:</a:t>
            </a:r>
            <a:r>
              <a:rPr lang="es-CO" sz="2000" dirty="0"/>
              <a:t> </a:t>
            </a:r>
            <a:r>
              <a:rPr lang="es-CO" sz="2000" dirty="0" smtClean="0"/>
              <a:t>Consiste en convocar </a:t>
            </a:r>
            <a:r>
              <a:rPr lang="es-CO" sz="2000" dirty="0"/>
              <a:t>al pueblo para que responda sobre un asunto de suma importancia con trascendencia del país o territorial (departamentos, municipios), por parte del presidente y con respaldo favorable del senado convoca al pueblo para que se pronuncie sobre una decisión trascendental o sea una decisión de carácter a toda la nación. </a:t>
            </a:r>
            <a:endParaRPr lang="es-CO" sz="2000" dirty="0" smtClean="0"/>
          </a:p>
          <a:p>
            <a:pPr marL="0" indent="0" algn="just">
              <a:buNone/>
            </a:pPr>
            <a:r>
              <a:rPr lang="es-CO" sz="2000" dirty="0" smtClean="0"/>
              <a:t>En </a:t>
            </a:r>
            <a:r>
              <a:rPr lang="es-CO" sz="2000" dirty="0"/>
              <a:t>el caso de los departamentos y municipios los convocara el gobernador o alcalde y no es necesario el respaldo del congreso; </a:t>
            </a:r>
            <a:endParaRPr lang="es-CO" sz="2000" dirty="0" smtClean="0"/>
          </a:p>
          <a:p>
            <a:pPr marL="0" indent="0" algn="just">
              <a:buNone/>
            </a:pPr>
            <a:r>
              <a:rPr lang="es-CO" sz="2000" dirty="0" smtClean="0"/>
              <a:t>Para </a:t>
            </a:r>
            <a:r>
              <a:rPr lang="es-CO" sz="2000" dirty="0"/>
              <a:t>que la consulta sea afirmativa tiene que ser con la mitad más uno de los sufragios que participaron y la abstinencia no haya sido mayor de la tercera parte de los electores. El congreso por medio de una ley sancionada puede convocar una consulta popular con el propósito de aprobar una asamblea constituyente que reforme total o parcial la constitución. Queda claro que en todos los casos de consulta popular la decisión del pueblo es obligatoria. </a:t>
            </a:r>
          </a:p>
        </p:txBody>
      </p:sp>
      <p:pic>
        <p:nvPicPr>
          <p:cNvPr id="4098" name="Picture 2" descr="Resultado de imagen para consulta popula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796455" y="5863034"/>
            <a:ext cx="1312049" cy="9361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43460015"/>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fractur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mph" presetSubtype="0" fill="hold" nodeType="clickEffect">
                                  <p:stCondLst>
                                    <p:cond delay="0"/>
                                  </p:stCondLst>
                                  <p:childTnLst>
                                    <p:animClr clrSpc="hsl" dir="cw">
                                      <p:cBhvr override="childStyle">
                                        <p:cTn id="6" dur="500" fill="hold"/>
                                        <p:tgtEl>
                                          <p:spTgt spid="4098"/>
                                        </p:tgtEl>
                                        <p:attrNameLst>
                                          <p:attrName>style.color</p:attrName>
                                        </p:attrNameLst>
                                      </p:cBhvr>
                                      <p:by>
                                        <p:hsl h="0" s="-12549" l="-25098"/>
                                      </p:by>
                                    </p:animClr>
                                    <p:animClr clrSpc="hsl" dir="cw">
                                      <p:cBhvr>
                                        <p:cTn id="7" dur="500" fill="hold"/>
                                        <p:tgtEl>
                                          <p:spTgt spid="4098"/>
                                        </p:tgtEl>
                                        <p:attrNameLst>
                                          <p:attrName>fillcolor</p:attrName>
                                        </p:attrNameLst>
                                      </p:cBhvr>
                                      <p:by>
                                        <p:hsl h="0" s="-12549" l="-25098"/>
                                      </p:by>
                                    </p:animClr>
                                    <p:animClr clrSpc="hsl" dir="cw">
                                      <p:cBhvr>
                                        <p:cTn id="8" dur="500" fill="hold"/>
                                        <p:tgtEl>
                                          <p:spTgt spid="4098"/>
                                        </p:tgtEl>
                                        <p:attrNameLst>
                                          <p:attrName>stroke.color</p:attrName>
                                        </p:attrNameLst>
                                      </p:cBhvr>
                                      <p:by>
                                        <p:hsl h="0" s="-12549" l="-25098"/>
                                      </p:by>
                                    </p:animClr>
                                    <p:set>
                                      <p:cBhvr>
                                        <p:cTn id="9" dur="500" fill="hold"/>
                                        <p:tgtEl>
                                          <p:spTgt spid="409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10883" y="6437"/>
            <a:ext cx="7297621" cy="1046299"/>
          </a:xfrm>
        </p:spPr>
        <p:txBody>
          <a:bodyPr/>
          <a:lstStyle/>
          <a:p>
            <a:r>
              <a:rPr lang="es-CO" dirty="0" smtClean="0">
                <a:ln w="6600">
                  <a:solidFill>
                    <a:schemeClr val="accent2"/>
                  </a:solidFill>
                  <a:prstDash val="solid"/>
                </a:ln>
                <a:solidFill>
                  <a:srgbClr val="FFFFFF"/>
                </a:solidFill>
                <a:effectLst>
                  <a:outerShdw dist="38100" dir="2700000" algn="tl" rotWithShape="0">
                    <a:schemeClr val="accent2"/>
                  </a:outerShdw>
                </a:effectLst>
              </a:rPr>
              <a:t>CONTROL SOCIAL</a:t>
            </a:r>
            <a:endParaRPr lang="es-CO" dirty="0">
              <a:ln w="6600">
                <a:solidFill>
                  <a:schemeClr val="accent2"/>
                </a:solidFill>
                <a:prstDash val="solid"/>
              </a:ln>
              <a:solidFill>
                <a:srgbClr val="FFFFFF"/>
              </a:solidFill>
              <a:effectLst>
                <a:outerShdw dist="38100" dir="2700000" algn="tl" rotWithShape="0">
                  <a:schemeClr val="accent2"/>
                </a:outerShdw>
              </a:effectLst>
            </a:endParaRPr>
          </a:p>
        </p:txBody>
      </p:sp>
      <p:sp>
        <p:nvSpPr>
          <p:cNvPr id="3" name="Marcador de contenido 2"/>
          <p:cNvSpPr>
            <a:spLocks noGrp="1"/>
          </p:cNvSpPr>
          <p:nvPr>
            <p:ph idx="1"/>
          </p:nvPr>
        </p:nvSpPr>
        <p:spPr/>
        <p:txBody>
          <a:bodyPr>
            <a:normAutofit/>
          </a:bodyPr>
          <a:lstStyle/>
          <a:p>
            <a:pPr marL="0" indent="0" algn="just">
              <a:buNone/>
            </a:pPr>
            <a:r>
              <a:rPr lang="es-CO" dirty="0" smtClean="0"/>
              <a:t>Mecanismos de participación ciudadana</a:t>
            </a:r>
          </a:p>
          <a:p>
            <a:pPr marL="0" indent="0" algn="just">
              <a:buNone/>
            </a:pPr>
            <a:endParaRPr lang="es-CO" dirty="0"/>
          </a:p>
          <a:p>
            <a:pPr marL="0" indent="0" algn="just">
              <a:buNone/>
            </a:pPr>
            <a:r>
              <a:rPr lang="es-CO" dirty="0"/>
              <a:t>En </a:t>
            </a:r>
            <a:r>
              <a:rPr lang="es-CO" dirty="0" smtClean="0"/>
              <a:t>definitiva, </a:t>
            </a:r>
            <a:r>
              <a:rPr lang="es-CO" dirty="0"/>
              <a:t>el pueblo como poder constituyente tiene la soberanía como nación, con estos mecanismos donde se pueda intervenir sobre los asuntos de su interés general y la facultad de aprobar o de rechazar los proyectos de ley que lo puedan afectar </a:t>
            </a:r>
            <a:r>
              <a:rPr lang="es-CO" dirty="0" smtClean="0"/>
              <a:t>favorable </a:t>
            </a:r>
            <a:r>
              <a:rPr lang="es-CO" dirty="0"/>
              <a:t>o desfavorablemente. </a:t>
            </a:r>
          </a:p>
        </p:txBody>
      </p:sp>
    </p:spTree>
    <p:extLst>
      <p:ext uri="{BB962C8B-B14F-4D97-AF65-F5344CB8AC3E}">
        <p14:creationId xmlns:p14="http://schemas.microsoft.com/office/powerpoint/2010/main" val="2564811647"/>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crush"/>
      </p:transition>
    </mc:Choice>
    <mc:Fallback>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10883" y="6437"/>
            <a:ext cx="7297621" cy="1046299"/>
          </a:xfrm>
        </p:spPr>
        <p:txBody>
          <a:bodyPr/>
          <a:lstStyle/>
          <a:p>
            <a:r>
              <a:rPr lang="es-CO" dirty="0" smtClean="0">
                <a:ln w="6600">
                  <a:solidFill>
                    <a:schemeClr val="accent2"/>
                  </a:solidFill>
                  <a:prstDash val="solid"/>
                </a:ln>
                <a:solidFill>
                  <a:srgbClr val="FFFFFF"/>
                </a:solidFill>
                <a:effectLst>
                  <a:outerShdw dist="38100" dir="2700000" algn="tl" rotWithShape="0">
                    <a:schemeClr val="accent2"/>
                  </a:outerShdw>
                </a:effectLst>
              </a:rPr>
              <a:t>CONTROL SOCIAL</a:t>
            </a:r>
            <a:endParaRPr lang="es-CO" dirty="0">
              <a:ln w="6600">
                <a:solidFill>
                  <a:schemeClr val="accent2"/>
                </a:solidFill>
                <a:prstDash val="solid"/>
              </a:ln>
              <a:solidFill>
                <a:srgbClr val="FFFFFF"/>
              </a:solidFill>
              <a:effectLst>
                <a:outerShdw dist="38100" dir="2700000" algn="tl" rotWithShape="0">
                  <a:schemeClr val="accent2"/>
                </a:outerShdw>
              </a:effectLst>
            </a:endParaRPr>
          </a:p>
        </p:txBody>
      </p:sp>
      <p:sp>
        <p:nvSpPr>
          <p:cNvPr id="3" name="Marcador de contenido 2"/>
          <p:cNvSpPr>
            <a:spLocks noGrp="1"/>
          </p:cNvSpPr>
          <p:nvPr>
            <p:ph idx="1"/>
          </p:nvPr>
        </p:nvSpPr>
        <p:spPr>
          <a:xfrm>
            <a:off x="179512" y="1165893"/>
            <a:ext cx="8822804" cy="5431459"/>
          </a:xfrm>
        </p:spPr>
        <p:txBody>
          <a:bodyPr>
            <a:normAutofit fontScale="92500" lnSpcReduction="10000"/>
          </a:bodyPr>
          <a:lstStyle/>
          <a:p>
            <a:pPr marL="0" indent="0" algn="just">
              <a:buNone/>
            </a:pPr>
            <a:r>
              <a:rPr lang="es-CO" dirty="0" smtClean="0"/>
              <a:t>QUÉ ES CONTROL SOCIAL?</a:t>
            </a:r>
          </a:p>
          <a:p>
            <a:pPr algn="just"/>
            <a:r>
              <a:rPr lang="es-CO" dirty="0"/>
              <a:t>El Control Social es una actividad que busca la </a:t>
            </a:r>
            <a:r>
              <a:rPr lang="es-CO" b="1" dirty="0"/>
              <a:t>vinculación directa de la ciudadanía</a:t>
            </a:r>
            <a:r>
              <a:rPr lang="es-CO" dirty="0"/>
              <a:t> con </a:t>
            </a:r>
            <a:r>
              <a:rPr lang="es-CO" b="1" dirty="0"/>
              <a:t>el ejercicio público</a:t>
            </a:r>
            <a:r>
              <a:rPr lang="es-CO" dirty="0"/>
              <a:t>, esto con el fin de servir como interlocución necesaria para garantizar una gestión efectiva. Por ello, el artículo 2 de la Constitución establece que entre los fines esenciales del Estado está </a:t>
            </a:r>
            <a:r>
              <a:rPr lang="es-CO" i="1" dirty="0"/>
              <a:t>“facilitar la participación de todos en las decisiones que los afectan y en la vida económica, política, administrativa y cultural de la Nación”</a:t>
            </a:r>
            <a:r>
              <a:rPr lang="es-CO" dirty="0"/>
              <a:t>.</a:t>
            </a:r>
          </a:p>
          <a:p>
            <a:pPr algn="just"/>
            <a:r>
              <a:rPr lang="es-CO" dirty="0"/>
              <a:t>El espíritu del control social se traduce en el ejercicio consciente, permanente y juicioso de ciudadanos y ciudadanas que se comprometen con el propósito de </a:t>
            </a:r>
            <a:r>
              <a:rPr lang="es-CO" b="1" dirty="0"/>
              <a:t>hacer seguimiento a la actividad del Estado</a:t>
            </a:r>
            <a:r>
              <a:rPr lang="es-CO" dirty="0"/>
              <a:t> con el fin de que sus instituciones cumplan su sagrada misión.</a:t>
            </a:r>
          </a:p>
        </p:txBody>
      </p:sp>
    </p:spTree>
    <p:extLst>
      <p:ext uri="{BB962C8B-B14F-4D97-AF65-F5344CB8AC3E}">
        <p14:creationId xmlns:p14="http://schemas.microsoft.com/office/powerpoint/2010/main" val="3949349804"/>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10883" y="6437"/>
            <a:ext cx="7297621" cy="1046299"/>
          </a:xfrm>
        </p:spPr>
        <p:txBody>
          <a:bodyPr/>
          <a:lstStyle/>
          <a:p>
            <a:r>
              <a:rPr lang="es-CO" dirty="0" smtClean="0">
                <a:ln w="6600">
                  <a:solidFill>
                    <a:schemeClr val="accent2"/>
                  </a:solidFill>
                  <a:prstDash val="solid"/>
                </a:ln>
                <a:solidFill>
                  <a:srgbClr val="FFFFFF"/>
                </a:solidFill>
                <a:effectLst>
                  <a:outerShdw dist="38100" dir="2700000" algn="tl" rotWithShape="0">
                    <a:schemeClr val="accent2"/>
                  </a:outerShdw>
                </a:effectLst>
              </a:rPr>
              <a:t>CONTROL SOCIAL</a:t>
            </a:r>
            <a:endParaRPr lang="es-CO" dirty="0">
              <a:ln w="6600">
                <a:solidFill>
                  <a:schemeClr val="accent2"/>
                </a:solidFill>
                <a:prstDash val="solid"/>
              </a:ln>
              <a:solidFill>
                <a:srgbClr val="FFFFFF"/>
              </a:solidFill>
              <a:effectLst>
                <a:outerShdw dist="38100" dir="2700000" algn="tl" rotWithShape="0">
                  <a:schemeClr val="accent2"/>
                </a:outerShdw>
              </a:effectLst>
            </a:endParaRPr>
          </a:p>
        </p:txBody>
      </p:sp>
      <p:sp>
        <p:nvSpPr>
          <p:cNvPr id="3" name="Marcador de contenido 2"/>
          <p:cNvSpPr>
            <a:spLocks noGrp="1"/>
          </p:cNvSpPr>
          <p:nvPr>
            <p:ph idx="1"/>
          </p:nvPr>
        </p:nvSpPr>
        <p:spPr/>
        <p:txBody>
          <a:bodyPr>
            <a:normAutofit fontScale="92500" lnSpcReduction="20000"/>
          </a:bodyPr>
          <a:lstStyle/>
          <a:p>
            <a:pPr marL="0" indent="0" algn="just">
              <a:buNone/>
            </a:pPr>
            <a:r>
              <a:rPr lang="es-CO" cap="all" dirty="0" smtClean="0"/>
              <a:t>¿</a:t>
            </a:r>
            <a:r>
              <a:rPr lang="es-CO" cap="all" dirty="0"/>
              <a:t>QUIÉNES INTERVIENEN EN EL CONTROL SOCIAL?</a:t>
            </a:r>
          </a:p>
          <a:p>
            <a:pPr algn="just"/>
            <a:r>
              <a:rPr lang="es-CO" i="1" dirty="0" smtClean="0"/>
              <a:t>Ciudadanos </a:t>
            </a:r>
            <a:r>
              <a:rPr lang="es-CO" i="1" dirty="0"/>
              <a:t>y ciudadanas de manera </a:t>
            </a:r>
            <a:r>
              <a:rPr lang="es-CO" i="1" dirty="0" smtClean="0"/>
              <a:t>individual.</a:t>
            </a:r>
            <a:endParaRPr lang="es-CO" dirty="0"/>
          </a:p>
          <a:p>
            <a:pPr algn="just"/>
            <a:r>
              <a:rPr lang="es-CO" i="1" dirty="0"/>
              <a:t>Comunidades, organizaciones no gubernamentales (ONG), cámaras de comercio, universidades y asociaciones gremiales que, por su iniciativa, llevan a cabo veedurías ciudadanas u otras formas inéditas e informales de control social a la administración </a:t>
            </a:r>
            <a:r>
              <a:rPr lang="es-CO" i="1" dirty="0" smtClean="0"/>
              <a:t>pública.</a:t>
            </a:r>
            <a:endParaRPr lang="es-CO" dirty="0"/>
          </a:p>
          <a:p>
            <a:pPr algn="just"/>
            <a:r>
              <a:rPr lang="es-CO" i="1" dirty="0"/>
              <a:t>Órganos o instancias institucionalizadas o formalizadas de participación ciudadana de tipo territorial, sectorial y exclusivo de control social, convocados por el </a:t>
            </a:r>
            <a:r>
              <a:rPr lang="es-CO" i="1" dirty="0" smtClean="0"/>
              <a:t>Estado.</a:t>
            </a:r>
            <a:endParaRPr lang="es-CO" dirty="0"/>
          </a:p>
          <a:p>
            <a:pPr algn="just"/>
            <a:r>
              <a:rPr lang="es-CO" i="1" dirty="0"/>
              <a:t>Usuarios de servicios públicos domiciliarios y de servicios de </a:t>
            </a:r>
            <a:r>
              <a:rPr lang="es-CO" i="1" dirty="0" smtClean="0"/>
              <a:t>salud</a:t>
            </a:r>
            <a:r>
              <a:rPr lang="es-CO" i="1" dirty="0"/>
              <a:t>.</a:t>
            </a:r>
            <a:endParaRPr lang="es-CO" dirty="0"/>
          </a:p>
          <a:p>
            <a:pPr algn="just"/>
            <a:r>
              <a:rPr lang="es-CO" i="1" dirty="0"/>
              <a:t>Medios de comunicación</a:t>
            </a:r>
            <a:r>
              <a:rPr lang="es-CO" i="1" dirty="0" smtClean="0"/>
              <a:t>.</a:t>
            </a:r>
            <a:endParaRPr lang="es-CO" dirty="0"/>
          </a:p>
        </p:txBody>
      </p:sp>
    </p:spTree>
    <p:extLst>
      <p:ext uri="{BB962C8B-B14F-4D97-AF65-F5344CB8AC3E}">
        <p14:creationId xmlns:p14="http://schemas.microsoft.com/office/powerpoint/2010/main" val="188360954"/>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10883" y="6437"/>
            <a:ext cx="7297621" cy="1046299"/>
          </a:xfrm>
        </p:spPr>
        <p:txBody>
          <a:bodyPr/>
          <a:lstStyle/>
          <a:p>
            <a:r>
              <a:rPr lang="es-CO" dirty="0" smtClean="0">
                <a:ln w="6600">
                  <a:solidFill>
                    <a:schemeClr val="accent2"/>
                  </a:solidFill>
                  <a:prstDash val="solid"/>
                </a:ln>
                <a:solidFill>
                  <a:srgbClr val="FFFFFF"/>
                </a:solidFill>
                <a:effectLst>
                  <a:outerShdw dist="38100" dir="2700000" algn="tl" rotWithShape="0">
                    <a:schemeClr val="accent2"/>
                  </a:outerShdw>
                </a:effectLst>
              </a:rPr>
              <a:t>CONTROL SOCIAL</a:t>
            </a:r>
            <a:endParaRPr lang="es-CO" dirty="0">
              <a:ln w="6600">
                <a:solidFill>
                  <a:schemeClr val="accent2"/>
                </a:solidFill>
                <a:prstDash val="solid"/>
              </a:ln>
              <a:solidFill>
                <a:srgbClr val="FFFFFF"/>
              </a:solidFill>
              <a:effectLst>
                <a:outerShdw dist="38100" dir="2700000" algn="tl" rotWithShape="0">
                  <a:schemeClr val="accent2"/>
                </a:outerShdw>
              </a:effectLst>
            </a:endParaRPr>
          </a:p>
        </p:txBody>
      </p:sp>
      <p:sp>
        <p:nvSpPr>
          <p:cNvPr id="3" name="Marcador de contenido 2"/>
          <p:cNvSpPr>
            <a:spLocks noGrp="1"/>
          </p:cNvSpPr>
          <p:nvPr>
            <p:ph idx="1"/>
          </p:nvPr>
        </p:nvSpPr>
        <p:spPr/>
        <p:txBody>
          <a:bodyPr/>
          <a:lstStyle/>
          <a:p>
            <a:pPr marL="0" indent="0">
              <a:buNone/>
            </a:pPr>
            <a:r>
              <a:rPr lang="es-CO" dirty="0" smtClean="0"/>
              <a:t>NORMAS</a:t>
            </a:r>
          </a:p>
          <a:p>
            <a:r>
              <a:rPr lang="es-CO" u="sng" dirty="0">
                <a:hlinkClick r:id="rId2"/>
              </a:rPr>
              <a:t>Ley 134 de 1994</a:t>
            </a:r>
            <a:endParaRPr lang="es-CO" dirty="0"/>
          </a:p>
          <a:p>
            <a:r>
              <a:rPr lang="es-CO" u="sng" dirty="0">
                <a:hlinkClick r:id="rId3"/>
              </a:rPr>
              <a:t>Ley 489 de 1998</a:t>
            </a:r>
            <a:endParaRPr lang="es-CO" dirty="0"/>
          </a:p>
          <a:p>
            <a:r>
              <a:rPr lang="es-CO" u="sng" dirty="0">
                <a:hlinkClick r:id="rId4"/>
              </a:rPr>
              <a:t>Ley 563 de 2000</a:t>
            </a:r>
            <a:r>
              <a:rPr lang="es-CO" dirty="0"/>
              <a:t> - </a:t>
            </a:r>
            <a:r>
              <a:rPr lang="es-CO" u="sng" dirty="0">
                <a:hlinkClick r:id="rId5"/>
              </a:rPr>
              <a:t>Sentencia de la Corte Constitucional No. 1338 de 2000</a:t>
            </a:r>
            <a:endParaRPr lang="es-CO" dirty="0"/>
          </a:p>
          <a:p>
            <a:r>
              <a:rPr lang="es-CO" u="sng" dirty="0">
                <a:hlinkClick r:id="rId6"/>
              </a:rPr>
              <a:t>Directiva Presidencial 12 de 2002</a:t>
            </a:r>
            <a:endParaRPr lang="es-CO" dirty="0"/>
          </a:p>
          <a:p>
            <a:r>
              <a:rPr lang="es-CO" u="sng" dirty="0">
                <a:hlinkClick r:id="rId7"/>
              </a:rPr>
              <a:t>Decreto 2170 de 2002</a:t>
            </a:r>
            <a:endParaRPr lang="es-CO" dirty="0"/>
          </a:p>
          <a:p>
            <a:r>
              <a:rPr lang="es-CO" u="sng" dirty="0">
                <a:hlinkClick r:id="rId8"/>
              </a:rPr>
              <a:t>Ley 850 de 2003</a:t>
            </a:r>
            <a:endParaRPr lang="es-CO" dirty="0"/>
          </a:p>
          <a:p>
            <a:pPr marL="0" indent="0">
              <a:buNone/>
            </a:pPr>
            <a:endParaRPr lang="es-CO" dirty="0" smtClean="0"/>
          </a:p>
          <a:p>
            <a:pPr marL="0" indent="0">
              <a:buNone/>
            </a:pPr>
            <a:endParaRPr lang="es-CO" dirty="0" smtClean="0"/>
          </a:p>
          <a:p>
            <a:pPr marL="0" indent="0">
              <a:buNone/>
            </a:pPr>
            <a:endParaRPr lang="es-CO" dirty="0"/>
          </a:p>
        </p:txBody>
      </p:sp>
    </p:spTree>
    <p:extLst>
      <p:ext uri="{BB962C8B-B14F-4D97-AF65-F5344CB8AC3E}">
        <p14:creationId xmlns:p14="http://schemas.microsoft.com/office/powerpoint/2010/main" val="2444286377"/>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10883" y="6437"/>
            <a:ext cx="7297621" cy="1046299"/>
          </a:xfrm>
        </p:spPr>
        <p:txBody>
          <a:bodyPr/>
          <a:lstStyle/>
          <a:p>
            <a:r>
              <a:rPr lang="es-CO" dirty="0" smtClean="0">
                <a:ln w="6600">
                  <a:solidFill>
                    <a:schemeClr val="accent2"/>
                  </a:solidFill>
                  <a:prstDash val="solid"/>
                </a:ln>
                <a:solidFill>
                  <a:srgbClr val="FFFFFF"/>
                </a:solidFill>
                <a:effectLst>
                  <a:outerShdw dist="38100" dir="2700000" algn="tl" rotWithShape="0">
                    <a:schemeClr val="accent2"/>
                  </a:outerShdw>
                </a:effectLst>
              </a:rPr>
              <a:t>CONTROL SOCIAL</a:t>
            </a:r>
            <a:endParaRPr lang="es-CO" dirty="0">
              <a:ln w="6600">
                <a:solidFill>
                  <a:schemeClr val="accent2"/>
                </a:solidFill>
                <a:prstDash val="solid"/>
              </a:ln>
              <a:solidFill>
                <a:srgbClr val="FFFFFF"/>
              </a:solidFill>
              <a:effectLst>
                <a:outerShdw dist="38100" dir="2700000" algn="tl" rotWithShape="0">
                  <a:schemeClr val="accent2"/>
                </a:outerShdw>
              </a:effectLst>
            </a:endParaRPr>
          </a:p>
        </p:txBody>
      </p:sp>
      <p:sp>
        <p:nvSpPr>
          <p:cNvPr id="3" name="Marcador de contenido 2"/>
          <p:cNvSpPr>
            <a:spLocks noGrp="1"/>
          </p:cNvSpPr>
          <p:nvPr>
            <p:ph idx="1"/>
          </p:nvPr>
        </p:nvSpPr>
        <p:spPr/>
        <p:txBody>
          <a:bodyPr/>
          <a:lstStyle/>
          <a:p>
            <a:pPr marL="0" indent="0" algn="just">
              <a:buNone/>
            </a:pPr>
            <a:r>
              <a:rPr lang="es-CO" dirty="0" smtClean="0"/>
              <a:t>MECANISMO DE CONTROL SOCIAL</a:t>
            </a:r>
          </a:p>
          <a:p>
            <a:pPr marL="0" indent="0" algn="just">
              <a:buNone/>
            </a:pPr>
            <a:endParaRPr lang="es-CO" dirty="0" smtClean="0"/>
          </a:p>
          <a:p>
            <a:pPr marL="0" indent="0" algn="just">
              <a:buNone/>
            </a:pPr>
            <a:r>
              <a:rPr lang="es-CO" b="1" dirty="0"/>
              <a:t>Veeduría Ciudadana</a:t>
            </a:r>
            <a:r>
              <a:rPr lang="es-CO" dirty="0"/>
              <a:t>: Es el derecho y el deber que tiene todo ciudadano, individual o colectivamente, para vigilar, revisar y controlar la gestión pública y los resultados de la misma, nacen como un instrumento de control que acerca a la ciudadanía y al Estado en la lucha contra la corrupción. Así mismo se constituye como un medio para que el ciudadano ejerza control sobre la administración pública, específicamente en la gestión de las decisiones de carácter administrativo.</a:t>
            </a:r>
          </a:p>
        </p:txBody>
      </p:sp>
    </p:spTree>
    <p:extLst>
      <p:ext uri="{BB962C8B-B14F-4D97-AF65-F5344CB8AC3E}">
        <p14:creationId xmlns:p14="http://schemas.microsoft.com/office/powerpoint/2010/main" val="3407065769"/>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10883" y="6437"/>
            <a:ext cx="7297621" cy="1046299"/>
          </a:xfrm>
        </p:spPr>
        <p:txBody>
          <a:bodyPr/>
          <a:lstStyle/>
          <a:p>
            <a:r>
              <a:rPr lang="es-CO" dirty="0" smtClean="0">
                <a:ln w="6600">
                  <a:solidFill>
                    <a:schemeClr val="accent2"/>
                  </a:solidFill>
                  <a:prstDash val="solid"/>
                </a:ln>
                <a:solidFill>
                  <a:srgbClr val="FFFFFF"/>
                </a:solidFill>
                <a:effectLst>
                  <a:outerShdw dist="38100" dir="2700000" algn="tl" rotWithShape="0">
                    <a:schemeClr val="accent2"/>
                  </a:outerShdw>
                </a:effectLst>
              </a:rPr>
              <a:t>PARTICIPACIÓN CIUDADANA</a:t>
            </a:r>
            <a:endParaRPr lang="es-CO" dirty="0">
              <a:ln w="6600">
                <a:solidFill>
                  <a:schemeClr val="accent2"/>
                </a:solidFill>
                <a:prstDash val="solid"/>
              </a:ln>
              <a:solidFill>
                <a:srgbClr val="FFFFFF"/>
              </a:solidFill>
              <a:effectLst>
                <a:outerShdw dist="38100" dir="2700000" algn="tl" rotWithShape="0">
                  <a:schemeClr val="accent2"/>
                </a:outerShdw>
              </a:effectLst>
            </a:endParaRPr>
          </a:p>
        </p:txBody>
      </p:sp>
      <p:sp>
        <p:nvSpPr>
          <p:cNvPr id="3" name="Marcador de contenido 2"/>
          <p:cNvSpPr>
            <a:spLocks noGrp="1"/>
          </p:cNvSpPr>
          <p:nvPr>
            <p:ph idx="1"/>
          </p:nvPr>
        </p:nvSpPr>
        <p:spPr>
          <a:xfrm>
            <a:off x="179512" y="1484784"/>
            <a:ext cx="8822804" cy="4813330"/>
          </a:xfrm>
        </p:spPr>
        <p:txBody>
          <a:bodyPr/>
          <a:lstStyle/>
          <a:p>
            <a:pPr marL="0" indent="0" algn="just">
              <a:buNone/>
            </a:pPr>
            <a:r>
              <a:rPr lang="es-CO" dirty="0" smtClean="0"/>
              <a:t>QUÉ ES PARTICIPACIÓN CIUDADANA?</a:t>
            </a:r>
          </a:p>
          <a:p>
            <a:pPr marL="0" indent="0" algn="just">
              <a:buNone/>
            </a:pPr>
            <a:endParaRPr lang="es-CO" dirty="0"/>
          </a:p>
          <a:p>
            <a:pPr marL="0" indent="0" algn="just">
              <a:buNone/>
            </a:pPr>
            <a:r>
              <a:rPr lang="es-CO" dirty="0" smtClean="0"/>
              <a:t>Acciones realizadas por cualquier persona, para </a:t>
            </a:r>
            <a:r>
              <a:rPr lang="es-CO" dirty="0"/>
              <a:t>elegir sus representantes, intervenir, participar, aprobar o revocar en todo </a:t>
            </a:r>
            <a:r>
              <a:rPr lang="es-CO" dirty="0" smtClean="0"/>
              <a:t>lo que </a:t>
            </a:r>
            <a:r>
              <a:rPr lang="es-CO" dirty="0"/>
              <a:t>contribuya el bien común de la </a:t>
            </a:r>
            <a:r>
              <a:rPr lang="es-CO" dirty="0" smtClean="0"/>
              <a:t>sociedad.</a:t>
            </a:r>
            <a:r>
              <a:rPr lang="es-CO" dirty="0"/>
              <a:t> </a:t>
            </a:r>
          </a:p>
        </p:txBody>
      </p:sp>
      <p:pic>
        <p:nvPicPr>
          <p:cNvPr id="4" name="Imagen 3"/>
          <p:cNvPicPr>
            <a:picLocks noChangeAspect="1"/>
          </p:cNvPicPr>
          <p:nvPr/>
        </p:nvPicPr>
        <p:blipFill>
          <a:blip r:embed="rId2"/>
          <a:stretch>
            <a:fillRect/>
          </a:stretch>
        </p:blipFill>
        <p:spPr>
          <a:xfrm>
            <a:off x="4590914" y="3870845"/>
            <a:ext cx="4286250" cy="2838450"/>
          </a:xfrm>
          <a:prstGeom prst="rect">
            <a:avLst/>
          </a:prstGeom>
          <a:ln>
            <a:noFill/>
          </a:ln>
          <a:effectLst>
            <a:softEdge rad="112500"/>
          </a:effectLst>
        </p:spPr>
      </p:pic>
    </p:spTree>
    <p:extLst>
      <p:ext uri="{BB962C8B-B14F-4D97-AF65-F5344CB8AC3E}">
        <p14:creationId xmlns:p14="http://schemas.microsoft.com/office/powerpoint/2010/main" val="328035984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10883" y="6437"/>
            <a:ext cx="7297621" cy="1046299"/>
          </a:xfrm>
        </p:spPr>
        <p:txBody>
          <a:bodyPr/>
          <a:lstStyle/>
          <a:p>
            <a:r>
              <a:rPr lang="es-CO" dirty="0" smtClean="0">
                <a:ln w="6600">
                  <a:solidFill>
                    <a:schemeClr val="accent2"/>
                  </a:solidFill>
                  <a:prstDash val="solid"/>
                </a:ln>
                <a:solidFill>
                  <a:srgbClr val="FFFFFF"/>
                </a:solidFill>
                <a:effectLst>
                  <a:outerShdw dist="38100" dir="2700000" algn="tl" rotWithShape="0">
                    <a:schemeClr val="accent2"/>
                  </a:outerShdw>
                </a:effectLst>
              </a:rPr>
              <a:t>CONTROL SOCIAL</a:t>
            </a:r>
            <a:endParaRPr lang="es-CO" dirty="0">
              <a:ln w="6600">
                <a:solidFill>
                  <a:schemeClr val="accent2"/>
                </a:solidFill>
                <a:prstDash val="solid"/>
              </a:ln>
              <a:solidFill>
                <a:srgbClr val="FFFFFF"/>
              </a:solidFill>
              <a:effectLst>
                <a:outerShdw dist="38100" dir="2700000" algn="tl" rotWithShape="0">
                  <a:schemeClr val="accent2"/>
                </a:outerShdw>
              </a:effectLst>
            </a:endParaRPr>
          </a:p>
        </p:txBody>
      </p:sp>
      <p:sp>
        <p:nvSpPr>
          <p:cNvPr id="3" name="Marcador de contenido 2"/>
          <p:cNvSpPr>
            <a:spLocks noGrp="1"/>
          </p:cNvSpPr>
          <p:nvPr>
            <p:ph idx="1"/>
          </p:nvPr>
        </p:nvSpPr>
        <p:spPr>
          <a:xfrm>
            <a:off x="179512" y="1165893"/>
            <a:ext cx="8822804" cy="5431459"/>
          </a:xfrm>
        </p:spPr>
        <p:txBody>
          <a:bodyPr>
            <a:normAutofit fontScale="92500" lnSpcReduction="20000"/>
          </a:bodyPr>
          <a:lstStyle/>
          <a:p>
            <a:pPr marL="0" indent="0" algn="just">
              <a:buNone/>
            </a:pPr>
            <a:r>
              <a:rPr lang="es-CO" dirty="0" smtClean="0"/>
              <a:t>MECANISMO DE CONTROL SOCIAL</a:t>
            </a:r>
          </a:p>
          <a:p>
            <a:pPr algn="just"/>
            <a:r>
              <a:rPr lang="es-CO" b="1" dirty="0"/>
              <a:t>Audiencia Pública</a:t>
            </a:r>
            <a:r>
              <a:rPr lang="es-CO" dirty="0"/>
              <a:t>: Es el espacio de participación ciudadana en donde cualquier persona interesada con la ejecución de recursos públicos expresa su opinión y presentar denuncias, nacen como un mecanismo a través del cual las entidades rinden informe de cuentas a la ciudadanía sobre su gestión. Se convoca cuando:</a:t>
            </a:r>
          </a:p>
          <a:p>
            <a:pPr algn="just"/>
            <a:r>
              <a:rPr lang="es-CO" b="1" dirty="0"/>
              <a:t>a.) </a:t>
            </a:r>
            <a:r>
              <a:rPr lang="es-CO" dirty="0"/>
              <a:t>La Dirección General lo considere conveniente y oportuno, para discutir aspectos relacionados con la formulación, ejecución o evaluación de políticas y programas a cargo de la entidad, y en especial cuando esté de por medio la afectación de derechos o intereses colectivos.</a:t>
            </a:r>
          </a:p>
          <a:p>
            <a:pPr algn="just"/>
            <a:r>
              <a:rPr lang="es-CO" b="1" dirty="0"/>
              <a:t>b.)</a:t>
            </a:r>
            <a:r>
              <a:rPr lang="es-CO" dirty="0"/>
              <a:t> Las comunidades y las organizaciones lo soliciten, sin que la solicitud o las conclusiones de las audiencias tengan carácter vinculante para la administración.</a:t>
            </a:r>
          </a:p>
        </p:txBody>
      </p:sp>
    </p:spTree>
    <p:extLst>
      <p:ext uri="{BB962C8B-B14F-4D97-AF65-F5344CB8AC3E}">
        <p14:creationId xmlns:p14="http://schemas.microsoft.com/office/powerpoint/2010/main" val="2269918552"/>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10883" y="6437"/>
            <a:ext cx="7297621" cy="1046299"/>
          </a:xfrm>
        </p:spPr>
        <p:txBody>
          <a:bodyPr/>
          <a:lstStyle/>
          <a:p>
            <a:r>
              <a:rPr lang="es-CO" dirty="0" smtClean="0">
                <a:ln w="6600">
                  <a:solidFill>
                    <a:schemeClr val="accent2"/>
                  </a:solidFill>
                  <a:prstDash val="solid"/>
                </a:ln>
                <a:solidFill>
                  <a:srgbClr val="FFFFFF"/>
                </a:solidFill>
                <a:effectLst>
                  <a:outerShdw dist="38100" dir="2700000" algn="tl" rotWithShape="0">
                    <a:schemeClr val="accent2"/>
                  </a:outerShdw>
                </a:effectLst>
              </a:rPr>
              <a:t>CONTROL SOCIAL</a:t>
            </a:r>
            <a:endParaRPr lang="es-CO" dirty="0">
              <a:ln w="6600">
                <a:solidFill>
                  <a:schemeClr val="accent2"/>
                </a:solidFill>
                <a:prstDash val="solid"/>
              </a:ln>
              <a:solidFill>
                <a:srgbClr val="FFFFFF"/>
              </a:solidFill>
              <a:effectLst>
                <a:outerShdw dist="38100" dir="2700000" algn="tl" rotWithShape="0">
                  <a:schemeClr val="accent2"/>
                </a:outerShdw>
              </a:effectLst>
            </a:endParaRPr>
          </a:p>
        </p:txBody>
      </p:sp>
      <p:sp>
        <p:nvSpPr>
          <p:cNvPr id="3" name="Marcador de contenido 2"/>
          <p:cNvSpPr>
            <a:spLocks noGrp="1"/>
          </p:cNvSpPr>
          <p:nvPr>
            <p:ph idx="1"/>
          </p:nvPr>
        </p:nvSpPr>
        <p:spPr>
          <a:xfrm>
            <a:off x="179512" y="1165893"/>
            <a:ext cx="8822804" cy="5575475"/>
          </a:xfrm>
        </p:spPr>
        <p:txBody>
          <a:bodyPr>
            <a:normAutofit fontScale="92500" lnSpcReduction="20000"/>
          </a:bodyPr>
          <a:lstStyle/>
          <a:p>
            <a:pPr marL="0" indent="0" algn="just">
              <a:buNone/>
            </a:pPr>
            <a:r>
              <a:rPr lang="es-CO" dirty="0" smtClean="0"/>
              <a:t>MECANISMO DE CONTROL SOCIAL</a:t>
            </a:r>
          </a:p>
          <a:p>
            <a:pPr algn="just"/>
            <a:r>
              <a:rPr lang="es-CO" b="1" dirty="0"/>
              <a:t>Rendición de Cuentas: </a:t>
            </a:r>
            <a:r>
              <a:rPr lang="es-CO" dirty="0"/>
              <a:t>Es un espacio de interlocución entre los servidores públicos y la ciudadanía para generar transparencia, condiciones de confianza entre gobernantes y ciudadanos y garantizar el ejercicio del control social a la administración, sirviendo además de insumo para ajustar sus proyectos y planes de acción, los objetivos de la rendición de cuentas son:</a:t>
            </a:r>
          </a:p>
          <a:p>
            <a:pPr lvl="1" algn="just"/>
            <a:r>
              <a:rPr lang="es-CO" dirty="0"/>
              <a:t>Fortalecer el sentido de lo público.</a:t>
            </a:r>
          </a:p>
          <a:p>
            <a:pPr lvl="1" algn="just"/>
            <a:r>
              <a:rPr lang="es-CO" dirty="0"/>
              <a:t>Recuperar la legitimidad para las Instituciones del Estado.</a:t>
            </a:r>
          </a:p>
          <a:p>
            <a:pPr lvl="1" algn="just"/>
            <a:r>
              <a:rPr lang="es-CO" dirty="0"/>
              <a:t>Facilitar el ejercicio del control social a la gestión pública.</a:t>
            </a:r>
          </a:p>
          <a:p>
            <a:pPr lvl="1" algn="just"/>
            <a:r>
              <a:rPr lang="es-CO" dirty="0"/>
              <a:t>Contribuir al desarrollo de los principios constitucionales de transparencia, responsabilidad, eficacia, eficiencia e imparcialidad y participación ciudadana en el manejo de los recursos públicos.</a:t>
            </a:r>
          </a:p>
          <a:p>
            <a:pPr algn="just"/>
            <a:r>
              <a:rPr lang="es-CO" dirty="0"/>
              <a:t>Constituir la estrategia en un espacio de interlocución directa entre los servidores públicos y la ciudadanía, trascendiendo el esquema de que esta es solo una receptora pasiva de informes de gestión. </a:t>
            </a:r>
          </a:p>
        </p:txBody>
      </p:sp>
    </p:spTree>
    <p:extLst>
      <p:ext uri="{BB962C8B-B14F-4D97-AF65-F5344CB8AC3E}">
        <p14:creationId xmlns:p14="http://schemas.microsoft.com/office/powerpoint/2010/main" val="2753078861"/>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10883" y="6437"/>
            <a:ext cx="7297621" cy="1046299"/>
          </a:xfrm>
        </p:spPr>
        <p:txBody>
          <a:bodyPr/>
          <a:lstStyle/>
          <a:p>
            <a:r>
              <a:rPr lang="es-CO" dirty="0" smtClean="0">
                <a:ln w="6600">
                  <a:solidFill>
                    <a:schemeClr val="accent2"/>
                  </a:solidFill>
                  <a:prstDash val="solid"/>
                </a:ln>
                <a:solidFill>
                  <a:srgbClr val="FFFFFF"/>
                </a:solidFill>
                <a:effectLst>
                  <a:outerShdw dist="38100" dir="2700000" algn="tl" rotWithShape="0">
                    <a:schemeClr val="accent2"/>
                  </a:outerShdw>
                </a:effectLst>
              </a:rPr>
              <a:t>CONTROL SOCIAL</a:t>
            </a:r>
            <a:endParaRPr lang="es-CO" dirty="0">
              <a:ln w="6600">
                <a:solidFill>
                  <a:schemeClr val="accent2"/>
                </a:solidFill>
                <a:prstDash val="solid"/>
              </a:ln>
              <a:solidFill>
                <a:srgbClr val="FFFFFF"/>
              </a:solidFill>
              <a:effectLst>
                <a:outerShdw dist="38100" dir="2700000" algn="tl" rotWithShape="0">
                  <a:schemeClr val="accent2"/>
                </a:outerShdw>
              </a:effectLst>
            </a:endParaRPr>
          </a:p>
        </p:txBody>
      </p:sp>
      <p:sp>
        <p:nvSpPr>
          <p:cNvPr id="3" name="Marcador de contenido 2"/>
          <p:cNvSpPr>
            <a:spLocks noGrp="1"/>
          </p:cNvSpPr>
          <p:nvPr>
            <p:ph idx="1"/>
          </p:nvPr>
        </p:nvSpPr>
        <p:spPr/>
        <p:txBody>
          <a:bodyPr>
            <a:normAutofit lnSpcReduction="10000"/>
          </a:bodyPr>
          <a:lstStyle/>
          <a:p>
            <a:pPr marL="0" indent="0" algn="just">
              <a:buNone/>
            </a:pPr>
            <a:r>
              <a:rPr lang="es-CO" dirty="0" smtClean="0"/>
              <a:t>Ley 1755 de 2015 Derecho de Petición</a:t>
            </a:r>
          </a:p>
          <a:p>
            <a:pPr marL="0" indent="0" algn="just">
              <a:buNone/>
            </a:pPr>
            <a:endParaRPr lang="es-CO" dirty="0"/>
          </a:p>
          <a:p>
            <a:pPr marL="0" indent="0" algn="just">
              <a:buNone/>
            </a:pPr>
            <a:r>
              <a:rPr lang="es-CO" dirty="0"/>
              <a:t>Toda actuación que inicie cualquier persona ante las autoridades implica el ejercicio del derecho de petición consagrado en el artículo </a:t>
            </a:r>
            <a:r>
              <a:rPr lang="es-CO" dirty="0">
                <a:hlinkClick r:id="rId2"/>
              </a:rPr>
              <a:t>23</a:t>
            </a:r>
            <a:r>
              <a:rPr lang="es-CO" dirty="0"/>
              <a:t> de la Constitución Política, sin que sea necesario invocarlo. Mediante él, entre otras actuaciones, se podrá solicitar: el reconocimiento de un derecho, la intervención de una entidad o funcionario, la resolución de una situación jurídica, la prestación de un servicio, requerir información, consultar, examinar y requerir copias de documentos, formular consultas, quejas, denuncias y reclamos e interponer recursos</a:t>
            </a:r>
          </a:p>
        </p:txBody>
      </p:sp>
    </p:spTree>
    <p:extLst>
      <p:ext uri="{BB962C8B-B14F-4D97-AF65-F5344CB8AC3E}">
        <p14:creationId xmlns:p14="http://schemas.microsoft.com/office/powerpoint/2010/main" val="405167252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10883" y="6437"/>
            <a:ext cx="7297621" cy="1046299"/>
          </a:xfrm>
        </p:spPr>
        <p:txBody>
          <a:bodyPr/>
          <a:lstStyle/>
          <a:p>
            <a:r>
              <a:rPr lang="es-CO" dirty="0" smtClean="0">
                <a:ln w="6600">
                  <a:solidFill>
                    <a:schemeClr val="accent2"/>
                  </a:solidFill>
                  <a:prstDash val="solid"/>
                </a:ln>
                <a:solidFill>
                  <a:srgbClr val="FFFFFF"/>
                </a:solidFill>
                <a:effectLst>
                  <a:outerShdw dist="38100" dir="2700000" algn="tl" rotWithShape="0">
                    <a:schemeClr val="accent2"/>
                  </a:outerShdw>
                </a:effectLst>
              </a:rPr>
              <a:t>CONTROL SOCIAL</a:t>
            </a:r>
            <a:endParaRPr lang="es-CO" dirty="0">
              <a:ln w="6600">
                <a:solidFill>
                  <a:schemeClr val="accent2"/>
                </a:solidFill>
                <a:prstDash val="solid"/>
              </a:ln>
              <a:solidFill>
                <a:srgbClr val="FFFFFF"/>
              </a:solidFill>
              <a:effectLst>
                <a:outerShdw dist="38100" dir="2700000" algn="tl" rotWithShape="0">
                  <a:schemeClr val="accent2"/>
                </a:outerShdw>
              </a:effectLst>
            </a:endParaRPr>
          </a:p>
        </p:txBody>
      </p:sp>
      <p:sp>
        <p:nvSpPr>
          <p:cNvPr id="3" name="Marcador de contenido 2"/>
          <p:cNvSpPr>
            <a:spLocks noGrp="1"/>
          </p:cNvSpPr>
          <p:nvPr>
            <p:ph idx="1"/>
          </p:nvPr>
        </p:nvSpPr>
        <p:spPr>
          <a:xfrm>
            <a:off x="252963" y="1124648"/>
            <a:ext cx="8822804" cy="5132221"/>
          </a:xfrm>
        </p:spPr>
        <p:txBody>
          <a:bodyPr>
            <a:normAutofit fontScale="77500" lnSpcReduction="20000"/>
          </a:bodyPr>
          <a:lstStyle/>
          <a:p>
            <a:pPr marL="0" indent="0" algn="just">
              <a:buNone/>
            </a:pPr>
            <a:r>
              <a:rPr lang="es-CO" dirty="0" smtClean="0">
                <a:effectLst>
                  <a:outerShdw blurRad="38100" dist="38100" dir="2700000" algn="tl">
                    <a:srgbClr val="000000">
                      <a:alpha val="43137"/>
                    </a:srgbClr>
                  </a:outerShdw>
                </a:effectLst>
              </a:rPr>
              <a:t>Ley 1755 de 2015 Derecho de Petición</a:t>
            </a:r>
          </a:p>
          <a:p>
            <a:pPr marL="0" indent="0" algn="just">
              <a:buNone/>
            </a:pPr>
            <a:endParaRPr lang="es-CO" dirty="0"/>
          </a:p>
          <a:p>
            <a:pPr marL="0" lvl="0" indent="0" algn="just" eaLnBrk="0" fontAlgn="base" hangingPunct="0">
              <a:lnSpc>
                <a:spcPct val="100000"/>
              </a:lnSpc>
              <a:spcBef>
                <a:spcPct val="0"/>
              </a:spcBef>
              <a:spcAft>
                <a:spcPct val="0"/>
              </a:spcAft>
              <a:buNone/>
            </a:pPr>
            <a:r>
              <a:rPr lang="es-CO" altLang="es-CO" dirty="0">
                <a:solidFill>
                  <a:srgbClr val="221E1F"/>
                </a:solidFill>
                <a:latin typeface="Arial" panose="020B0604020202020204" pitchFamily="34" charset="0"/>
                <a:cs typeface="Arial" panose="020B0604020202020204" pitchFamily="34" charset="0"/>
              </a:rPr>
              <a:t>Salvo norma legal especial y so pena de sanción disciplinaria, toda petición deberá resolverse dentro de los quince (15) días siguientes a su recepción. Estará sometida a término especial la resolución de las siguientes peticiones:</a:t>
            </a:r>
            <a:endParaRPr lang="es-CO" altLang="es-CO" dirty="0"/>
          </a:p>
          <a:p>
            <a:pPr marL="0" lvl="0" indent="0" algn="just" eaLnBrk="0" fontAlgn="base" hangingPunct="0">
              <a:lnSpc>
                <a:spcPct val="100000"/>
              </a:lnSpc>
              <a:spcBef>
                <a:spcPct val="0"/>
              </a:spcBef>
              <a:spcAft>
                <a:spcPct val="0"/>
              </a:spcAft>
              <a:buNone/>
            </a:pPr>
            <a:r>
              <a:rPr lang="es-CO" altLang="es-CO" dirty="0">
                <a:solidFill>
                  <a:srgbClr val="221E1F"/>
                </a:solidFill>
                <a:latin typeface="Arial" panose="020B0604020202020204" pitchFamily="34" charset="0"/>
                <a:cs typeface="Arial" panose="020B0604020202020204" pitchFamily="34" charset="0"/>
              </a:rPr>
              <a:t> </a:t>
            </a:r>
            <a:endParaRPr lang="es-CO" altLang="es-CO" dirty="0"/>
          </a:p>
          <a:p>
            <a:pPr marL="0" lvl="0" indent="0" algn="just" eaLnBrk="0" fontAlgn="base" hangingPunct="0">
              <a:lnSpc>
                <a:spcPct val="100000"/>
              </a:lnSpc>
              <a:spcBef>
                <a:spcPct val="0"/>
              </a:spcBef>
              <a:spcAft>
                <a:spcPct val="0"/>
              </a:spcAft>
              <a:buNone/>
            </a:pPr>
            <a:r>
              <a:rPr lang="es-CO" altLang="es-CO" dirty="0">
                <a:solidFill>
                  <a:srgbClr val="221E1F"/>
                </a:solidFill>
                <a:latin typeface="Arial" panose="020B0604020202020204" pitchFamily="34" charset="0"/>
                <a:cs typeface="Arial" panose="020B0604020202020204" pitchFamily="34" charset="0"/>
              </a:rPr>
              <a:t>1. Las peticiones de documentos y de información deberán resolverse dentro de los diez (10) días siguientes a su recepción. Si en ese lapso no se ha dado respuesta al peticionario, se entenderá, para todos los efectos legales, que la respectiva solicitud ha sido aceptada y, por consiguiente, la administración ya no podrá negar la entrega de dichos documentos al peticionario, y como consecuencia las copias se entregarán dentro de los tres (3) días siguientes.</a:t>
            </a:r>
            <a:endParaRPr lang="es-CO" altLang="es-CO" dirty="0"/>
          </a:p>
          <a:p>
            <a:pPr marL="0" lvl="0" indent="0" algn="just" eaLnBrk="0" fontAlgn="base" hangingPunct="0">
              <a:lnSpc>
                <a:spcPct val="100000"/>
              </a:lnSpc>
              <a:spcBef>
                <a:spcPct val="0"/>
              </a:spcBef>
              <a:spcAft>
                <a:spcPct val="0"/>
              </a:spcAft>
              <a:buNone/>
            </a:pPr>
            <a:r>
              <a:rPr lang="es-CO" altLang="es-CO" dirty="0">
                <a:solidFill>
                  <a:srgbClr val="221E1F"/>
                </a:solidFill>
                <a:latin typeface="Arial" panose="020B0604020202020204" pitchFamily="34" charset="0"/>
                <a:cs typeface="Arial" panose="020B0604020202020204" pitchFamily="34" charset="0"/>
              </a:rPr>
              <a:t> </a:t>
            </a:r>
            <a:endParaRPr lang="es-CO" altLang="es-CO" dirty="0"/>
          </a:p>
          <a:p>
            <a:pPr marL="0" lvl="0" indent="0" algn="just" eaLnBrk="0" fontAlgn="base" hangingPunct="0">
              <a:lnSpc>
                <a:spcPct val="100000"/>
              </a:lnSpc>
              <a:spcBef>
                <a:spcPct val="0"/>
              </a:spcBef>
              <a:spcAft>
                <a:spcPct val="0"/>
              </a:spcAft>
              <a:buNone/>
            </a:pPr>
            <a:r>
              <a:rPr lang="es-CO" altLang="es-CO" dirty="0">
                <a:solidFill>
                  <a:srgbClr val="221E1F"/>
                </a:solidFill>
                <a:latin typeface="Arial" panose="020B0604020202020204" pitchFamily="34" charset="0"/>
                <a:cs typeface="Arial" panose="020B0604020202020204" pitchFamily="34" charset="0"/>
              </a:rPr>
              <a:t>2. Las peticiones mediante las cuales se eleva una consulta a las autoridades en relación con las materias a su cargo deberán resolverse dentro de los treinta (30) días siguientes a su recepción.</a:t>
            </a:r>
            <a:endParaRPr lang="es-CO" altLang="es-CO" dirty="0">
              <a:latin typeface="Arial" panose="020B0604020202020204" pitchFamily="34" charset="0"/>
            </a:endParaRPr>
          </a:p>
          <a:p>
            <a:pPr marL="0" indent="0" algn="just">
              <a:buNone/>
            </a:pPr>
            <a:endParaRPr lang="es-CO" dirty="0" smtClean="0"/>
          </a:p>
          <a:p>
            <a:pPr marL="0" indent="0" algn="just">
              <a:buNone/>
            </a:pPr>
            <a:endParaRPr lang="es-CO" dirty="0" smtClean="0"/>
          </a:p>
          <a:p>
            <a:pPr marL="0" indent="0" algn="just">
              <a:buNone/>
            </a:pPr>
            <a:endParaRPr lang="es-CO" dirty="0"/>
          </a:p>
          <a:p>
            <a:pPr marL="0" indent="0" algn="just">
              <a:buNone/>
            </a:pPr>
            <a:endParaRPr lang="es-CO" dirty="0" smtClean="0"/>
          </a:p>
        </p:txBody>
      </p:sp>
      <p:sp>
        <p:nvSpPr>
          <p:cNvPr id="7" name="Rectangle 4"/>
          <p:cNvSpPr>
            <a:spLocks noChangeArrowheads="1"/>
          </p:cNvSpPr>
          <p:nvPr/>
        </p:nvSpPr>
        <p:spPr bwMode="auto">
          <a:xfrm>
            <a:off x="4479634"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endParaRPr kumimoji="0" lang="es-CO" altLang="es-CO"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74338099"/>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10883" y="6437"/>
            <a:ext cx="7297621" cy="1046299"/>
          </a:xfrm>
        </p:spPr>
        <p:txBody>
          <a:bodyPr/>
          <a:lstStyle/>
          <a:p>
            <a:r>
              <a:rPr lang="es-CO" dirty="0" smtClean="0">
                <a:ln w="6600">
                  <a:solidFill>
                    <a:schemeClr val="accent2"/>
                  </a:solidFill>
                  <a:prstDash val="solid"/>
                </a:ln>
                <a:solidFill>
                  <a:srgbClr val="FFFFFF"/>
                </a:solidFill>
                <a:effectLst>
                  <a:outerShdw dist="38100" dir="2700000" algn="tl" rotWithShape="0">
                    <a:schemeClr val="accent2"/>
                  </a:outerShdw>
                </a:effectLst>
              </a:rPr>
              <a:t>CONTROL SOCIAL</a:t>
            </a:r>
            <a:endParaRPr lang="es-CO" dirty="0">
              <a:ln w="6600">
                <a:solidFill>
                  <a:schemeClr val="accent2"/>
                </a:solidFill>
                <a:prstDash val="solid"/>
              </a:ln>
              <a:solidFill>
                <a:srgbClr val="FFFFFF"/>
              </a:solidFill>
              <a:effectLst>
                <a:outerShdw dist="38100" dir="2700000" algn="tl" rotWithShape="0">
                  <a:schemeClr val="accent2"/>
                </a:outerShdw>
              </a:effectLst>
            </a:endParaRPr>
          </a:p>
        </p:txBody>
      </p:sp>
      <p:sp>
        <p:nvSpPr>
          <p:cNvPr id="3" name="Marcador de contenido 2"/>
          <p:cNvSpPr>
            <a:spLocks noGrp="1"/>
          </p:cNvSpPr>
          <p:nvPr>
            <p:ph idx="1"/>
          </p:nvPr>
        </p:nvSpPr>
        <p:spPr>
          <a:xfrm>
            <a:off x="252963" y="1124648"/>
            <a:ext cx="8822804" cy="5472704"/>
          </a:xfrm>
        </p:spPr>
        <p:txBody>
          <a:bodyPr>
            <a:noAutofit/>
          </a:bodyPr>
          <a:lstStyle/>
          <a:p>
            <a:pPr marL="0" indent="0">
              <a:buNone/>
            </a:pPr>
            <a:r>
              <a:rPr lang="es-CO" sz="1800" dirty="0" smtClean="0"/>
              <a:t>Ley 1755 de 2015 Derecho de Petición</a:t>
            </a:r>
          </a:p>
          <a:p>
            <a:pPr marL="0" indent="0">
              <a:buNone/>
            </a:pPr>
            <a:endParaRPr lang="es-CO" sz="1800" dirty="0"/>
          </a:p>
          <a:p>
            <a:pPr marL="0" indent="0">
              <a:buNone/>
            </a:pPr>
            <a:r>
              <a:rPr lang="es-CO" sz="1800" dirty="0" smtClean="0"/>
              <a:t>Toda </a:t>
            </a:r>
            <a:r>
              <a:rPr lang="es-CO" sz="1800" dirty="0"/>
              <a:t>petición deberá contener, por lo menos:</a:t>
            </a:r>
          </a:p>
          <a:p>
            <a:pPr marL="0" indent="0">
              <a:buNone/>
            </a:pPr>
            <a:r>
              <a:rPr lang="es-CO" sz="1800" dirty="0"/>
              <a:t> </a:t>
            </a:r>
          </a:p>
          <a:p>
            <a:pPr marL="0" indent="0">
              <a:buNone/>
            </a:pPr>
            <a:r>
              <a:rPr lang="es-CO" sz="1800" dirty="0"/>
              <a:t>1. La designación de la autoridad a la que se dirige</a:t>
            </a:r>
            <a:r>
              <a:rPr lang="es-CO" sz="1800" dirty="0" smtClean="0"/>
              <a:t>.</a:t>
            </a:r>
            <a:endParaRPr lang="es-CO" sz="1800" dirty="0"/>
          </a:p>
          <a:p>
            <a:pPr marL="0" indent="0">
              <a:buNone/>
            </a:pPr>
            <a:r>
              <a:rPr lang="es-CO" sz="1800" dirty="0"/>
              <a:t>2. Los nombres y apellidos completos del solicitante y de su repre­sentante y o apoderado, si es el caso, con indicación de su documento de identidad y de la dirección donde recibirá correspondencia. El peti­cionario podrá agregar el número de fax o la dirección electrónica. Si el peticionario es una persona privada que deba estar inscrita en el registro mercantil, estará obligada a indicar su dirección electrónica</a:t>
            </a:r>
            <a:r>
              <a:rPr lang="es-CO" sz="1800" dirty="0" smtClean="0"/>
              <a:t>.</a:t>
            </a:r>
            <a:endParaRPr lang="es-CO" sz="1800" dirty="0"/>
          </a:p>
          <a:p>
            <a:pPr marL="0" indent="0">
              <a:buNone/>
            </a:pPr>
            <a:r>
              <a:rPr lang="es-CO" sz="1800" dirty="0"/>
              <a:t>3. El objeto de la petición</a:t>
            </a:r>
            <a:r>
              <a:rPr lang="es-CO" sz="1800" dirty="0" smtClean="0"/>
              <a:t>.</a:t>
            </a:r>
            <a:endParaRPr lang="es-CO" sz="1800" dirty="0"/>
          </a:p>
          <a:p>
            <a:pPr marL="0" indent="0">
              <a:buNone/>
            </a:pPr>
            <a:r>
              <a:rPr lang="es-CO" sz="1800" dirty="0"/>
              <a:t>4. Las razones en las que fundamenta su petición</a:t>
            </a:r>
            <a:r>
              <a:rPr lang="es-CO" sz="1800" dirty="0" smtClean="0"/>
              <a:t>.</a:t>
            </a:r>
            <a:endParaRPr lang="es-CO" sz="1800" dirty="0"/>
          </a:p>
          <a:p>
            <a:pPr marL="0" indent="0">
              <a:buNone/>
            </a:pPr>
            <a:r>
              <a:rPr lang="es-CO" sz="1800" dirty="0"/>
              <a:t>5. La relación de los documentos que desee presentar para iniciar el trámite</a:t>
            </a:r>
            <a:r>
              <a:rPr lang="es-CO" sz="1800" dirty="0" smtClean="0"/>
              <a:t>.</a:t>
            </a:r>
            <a:endParaRPr lang="es-CO" sz="1800" dirty="0"/>
          </a:p>
          <a:p>
            <a:pPr marL="0" indent="0">
              <a:buNone/>
            </a:pPr>
            <a:r>
              <a:rPr lang="es-CO" sz="1800" dirty="0"/>
              <a:t>6. La firma del peticionario cuando fuere el caso.</a:t>
            </a:r>
            <a:endParaRPr lang="es-CO" sz="1800" dirty="0" smtClean="0"/>
          </a:p>
          <a:p>
            <a:pPr marL="0" indent="0">
              <a:buNone/>
            </a:pPr>
            <a:endParaRPr lang="es-CO" sz="1800" dirty="0"/>
          </a:p>
          <a:p>
            <a:pPr marL="0" indent="0">
              <a:buNone/>
            </a:pPr>
            <a:endParaRPr lang="es-CO" sz="1800" dirty="0" smtClean="0"/>
          </a:p>
        </p:txBody>
      </p:sp>
      <p:sp>
        <p:nvSpPr>
          <p:cNvPr id="7" name="Rectangle 4"/>
          <p:cNvSpPr>
            <a:spLocks noChangeArrowheads="1"/>
          </p:cNvSpPr>
          <p:nvPr/>
        </p:nvSpPr>
        <p:spPr bwMode="auto">
          <a:xfrm>
            <a:off x="4479634"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endParaRPr kumimoji="0" lang="es-CO" altLang="es-CO"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960651293"/>
      </p:ext>
    </p:extLst>
  </p:cSld>
  <p:clrMapOvr>
    <a:masterClrMapping/>
  </p:clrMapOvr>
  <p:transition spd="slow">
    <p:wheel spokes="1"/>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10883" y="6437"/>
            <a:ext cx="7297621" cy="1046299"/>
          </a:xfrm>
        </p:spPr>
        <p:txBody>
          <a:bodyPr/>
          <a:lstStyle/>
          <a:p>
            <a:r>
              <a:rPr lang="es-CO" dirty="0" smtClean="0">
                <a:ln w="6600">
                  <a:solidFill>
                    <a:schemeClr val="accent2"/>
                  </a:solidFill>
                  <a:prstDash val="solid"/>
                </a:ln>
                <a:solidFill>
                  <a:srgbClr val="FFFFFF"/>
                </a:solidFill>
                <a:effectLst>
                  <a:outerShdw dist="38100" dir="2700000" algn="tl" rotWithShape="0">
                    <a:schemeClr val="accent2"/>
                  </a:outerShdw>
                </a:effectLst>
              </a:rPr>
              <a:t>CONTROL SOCIAL</a:t>
            </a:r>
            <a:endParaRPr lang="es-CO" dirty="0">
              <a:ln w="6600">
                <a:solidFill>
                  <a:schemeClr val="accent2"/>
                </a:solidFill>
                <a:prstDash val="solid"/>
              </a:ln>
              <a:solidFill>
                <a:srgbClr val="FFFFFF"/>
              </a:solidFill>
              <a:effectLst>
                <a:outerShdw dist="38100" dir="2700000" algn="tl" rotWithShape="0">
                  <a:schemeClr val="accent2"/>
                </a:outerShdw>
              </a:effectLst>
            </a:endParaRPr>
          </a:p>
        </p:txBody>
      </p:sp>
      <p:sp>
        <p:nvSpPr>
          <p:cNvPr id="3" name="Marcador de contenido 2"/>
          <p:cNvSpPr>
            <a:spLocks noGrp="1"/>
          </p:cNvSpPr>
          <p:nvPr>
            <p:ph idx="1"/>
          </p:nvPr>
        </p:nvSpPr>
        <p:spPr>
          <a:xfrm>
            <a:off x="252963" y="1052736"/>
            <a:ext cx="8822804" cy="5132221"/>
          </a:xfrm>
        </p:spPr>
        <p:txBody>
          <a:bodyPr>
            <a:normAutofit/>
          </a:bodyPr>
          <a:lstStyle/>
          <a:p>
            <a:pPr marL="0" indent="0" algn="just">
              <a:buNone/>
            </a:pPr>
            <a:r>
              <a:rPr lang="es-CO" dirty="0" smtClean="0"/>
              <a:t>Ley 1755 de 2015 Derecho de Petición</a:t>
            </a:r>
          </a:p>
          <a:p>
            <a:pPr marL="0" indent="0" algn="just">
              <a:buNone/>
            </a:pPr>
            <a:endParaRPr lang="es-CO" dirty="0" smtClean="0"/>
          </a:p>
          <a:p>
            <a:pPr marL="0" indent="0" algn="just">
              <a:buNone/>
            </a:pPr>
            <a:r>
              <a:rPr lang="es-CO" b="1" i="1" dirty="0"/>
              <a:t>Peticiones incompletas y desistimiento tácito. </a:t>
            </a:r>
            <a:r>
              <a:rPr lang="es-CO" dirty="0"/>
              <a:t>En virtud del principio de eficacia, cuando la autoridad constate que una petición ya radicada está incompleta o que el peticionario deba realizar una gestión de trámite a su cargo, necesaria para adoptar una decisión de fondo, y que la actuación pueda continuar sin oponerse a la ley, requerirá al peticionario dentro de los diez (10) días siguientes a la fecha de radicación para que la complete en el término máximo de un (1) mes.</a:t>
            </a:r>
          </a:p>
          <a:p>
            <a:pPr marL="0" indent="0" algn="just">
              <a:buNone/>
            </a:pPr>
            <a:endParaRPr lang="es-CO" dirty="0" smtClean="0"/>
          </a:p>
        </p:txBody>
      </p:sp>
      <p:sp>
        <p:nvSpPr>
          <p:cNvPr id="7" name="Rectangle 4"/>
          <p:cNvSpPr>
            <a:spLocks noChangeArrowheads="1"/>
          </p:cNvSpPr>
          <p:nvPr/>
        </p:nvSpPr>
        <p:spPr bwMode="auto">
          <a:xfrm>
            <a:off x="4479634"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endParaRPr kumimoji="0" lang="es-CO" altLang="es-CO"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7039902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10883" y="6437"/>
            <a:ext cx="7297621" cy="1046299"/>
          </a:xfrm>
        </p:spPr>
        <p:txBody>
          <a:bodyPr/>
          <a:lstStyle/>
          <a:p>
            <a:r>
              <a:rPr lang="es-CO" dirty="0" smtClean="0">
                <a:ln w="6600">
                  <a:solidFill>
                    <a:schemeClr val="accent2"/>
                  </a:solidFill>
                  <a:prstDash val="solid"/>
                </a:ln>
                <a:solidFill>
                  <a:srgbClr val="FFFFFF"/>
                </a:solidFill>
                <a:effectLst>
                  <a:outerShdw dist="38100" dir="2700000" algn="tl" rotWithShape="0">
                    <a:schemeClr val="accent2"/>
                  </a:outerShdw>
                </a:effectLst>
              </a:rPr>
              <a:t>CONTROL SOCIAL</a:t>
            </a:r>
            <a:endParaRPr lang="es-CO" dirty="0">
              <a:ln w="6600">
                <a:solidFill>
                  <a:schemeClr val="accent2"/>
                </a:solidFill>
                <a:prstDash val="solid"/>
              </a:ln>
              <a:solidFill>
                <a:srgbClr val="FFFFFF"/>
              </a:solidFill>
              <a:effectLst>
                <a:outerShdw dist="38100" dir="2700000" algn="tl" rotWithShape="0">
                  <a:schemeClr val="accent2"/>
                </a:outerShdw>
              </a:effectLst>
            </a:endParaRPr>
          </a:p>
        </p:txBody>
      </p:sp>
      <p:sp>
        <p:nvSpPr>
          <p:cNvPr id="3" name="Marcador de contenido 2"/>
          <p:cNvSpPr>
            <a:spLocks noGrp="1"/>
          </p:cNvSpPr>
          <p:nvPr>
            <p:ph idx="1"/>
          </p:nvPr>
        </p:nvSpPr>
        <p:spPr>
          <a:xfrm>
            <a:off x="160597" y="1052736"/>
            <a:ext cx="8822804" cy="5472704"/>
          </a:xfrm>
        </p:spPr>
        <p:txBody>
          <a:bodyPr>
            <a:noAutofit/>
          </a:bodyPr>
          <a:lstStyle/>
          <a:p>
            <a:pPr marL="0" indent="0" algn="just">
              <a:buNone/>
            </a:pPr>
            <a:r>
              <a:rPr lang="es-CO" sz="1600" dirty="0" smtClean="0">
                <a:effectLst>
                  <a:outerShdw blurRad="38100" dist="38100" dir="2700000" algn="tl">
                    <a:srgbClr val="000000">
                      <a:alpha val="43137"/>
                    </a:srgbClr>
                  </a:outerShdw>
                </a:effectLst>
              </a:rPr>
              <a:t>Ley 1755 de 2015 Derecho de Petición</a:t>
            </a:r>
          </a:p>
          <a:p>
            <a:pPr marL="0" indent="0" algn="just">
              <a:buNone/>
            </a:pPr>
            <a:r>
              <a:rPr lang="es-CO" sz="1600" dirty="0" smtClean="0"/>
              <a:t>Informaciones </a:t>
            </a:r>
            <a:r>
              <a:rPr lang="es-CO" sz="1600" dirty="0"/>
              <a:t>y documentos reservados. Solo tendrán carácter reservado las informaciones y documentos expresamente sometidos a reserva por la Constitución Política o la ley, y en especial:</a:t>
            </a:r>
          </a:p>
          <a:p>
            <a:pPr marL="0" indent="0" algn="just">
              <a:buNone/>
            </a:pPr>
            <a:r>
              <a:rPr lang="es-CO" sz="1600" dirty="0"/>
              <a:t> </a:t>
            </a:r>
          </a:p>
          <a:p>
            <a:pPr marL="0" indent="0" algn="just">
              <a:buNone/>
            </a:pPr>
            <a:r>
              <a:rPr lang="es-CO" sz="1600" dirty="0"/>
              <a:t>1. Los relacionados con la defensa o seguridad nacionales</a:t>
            </a:r>
            <a:r>
              <a:rPr lang="es-CO" sz="1600" dirty="0" smtClean="0"/>
              <a:t>. </a:t>
            </a:r>
            <a:endParaRPr lang="es-CO" sz="1600" dirty="0"/>
          </a:p>
          <a:p>
            <a:pPr marL="0" indent="0" algn="just">
              <a:buNone/>
            </a:pPr>
            <a:r>
              <a:rPr lang="es-CO" sz="1600" dirty="0"/>
              <a:t>2. Las instrucciones en materia diplomática o sobre negociaciones reservadas</a:t>
            </a:r>
            <a:r>
              <a:rPr lang="es-CO" sz="1600" dirty="0" smtClean="0"/>
              <a:t>. </a:t>
            </a:r>
            <a:endParaRPr lang="es-CO" sz="1600" dirty="0"/>
          </a:p>
          <a:p>
            <a:pPr marL="0" indent="0" algn="just">
              <a:buNone/>
            </a:pPr>
            <a:r>
              <a:rPr lang="es-CO" sz="1600" dirty="0"/>
              <a:t>3. Los que involucren derechos a la privacidad e intimidad de las personas, incluidas en las hojas de vida, la historia laboral y los expedientes pensionales y demás registros de personal que obren en los archivos de las instituciones públicas o privadas, así como la historia clínica</a:t>
            </a:r>
            <a:r>
              <a:rPr lang="es-CO" sz="1600" dirty="0" smtClean="0"/>
              <a:t>. </a:t>
            </a:r>
            <a:endParaRPr lang="es-CO" sz="1600" dirty="0"/>
          </a:p>
          <a:p>
            <a:pPr marL="0" indent="0" algn="just">
              <a:buNone/>
            </a:pPr>
            <a:r>
              <a:rPr lang="es-CO" sz="1600" dirty="0"/>
              <a:t>4. Los relativos a las condiciones financieras de las operaciones de crédito público y tesorería que realice la nación, así como a los estudios técnicos de valoración de los activos de la nación. Estos documentos e informaciones estarán sometidos a reserva por un término de seis (6) meses contados a partir de la realización de la respectiva operación</a:t>
            </a:r>
            <a:r>
              <a:rPr lang="es-CO" sz="1600" dirty="0" smtClean="0"/>
              <a:t>. </a:t>
            </a:r>
            <a:endParaRPr lang="es-CO" sz="1600" dirty="0"/>
          </a:p>
          <a:p>
            <a:pPr marL="0" indent="0" algn="just">
              <a:buNone/>
            </a:pPr>
            <a:r>
              <a:rPr lang="es-CO" sz="1600" dirty="0"/>
              <a:t>5. Los datos referentes a la información financiera y comercial, en los términos de la Ley Estatutaria 1266 de 2008</a:t>
            </a:r>
            <a:r>
              <a:rPr lang="es-CO" sz="1600" dirty="0" smtClean="0"/>
              <a:t>. </a:t>
            </a:r>
            <a:endParaRPr lang="es-CO" sz="1600" dirty="0"/>
          </a:p>
          <a:p>
            <a:pPr marL="0" indent="0" algn="just">
              <a:buNone/>
            </a:pPr>
            <a:r>
              <a:rPr lang="es-CO" sz="1600" dirty="0"/>
              <a:t>6. Los protegidos por el secreto comercial o industrial, así como los planes estratégicos de las empresas públicas de servicios públicos</a:t>
            </a:r>
            <a:r>
              <a:rPr lang="es-CO" sz="1600" dirty="0" smtClean="0"/>
              <a:t>. </a:t>
            </a:r>
            <a:endParaRPr lang="es-CO" sz="1600" dirty="0"/>
          </a:p>
          <a:p>
            <a:pPr marL="0" indent="0" algn="just">
              <a:buNone/>
            </a:pPr>
            <a:r>
              <a:rPr lang="es-CO" sz="1600" dirty="0"/>
              <a:t>7. Los amparados por el secreto profesional</a:t>
            </a:r>
            <a:r>
              <a:rPr lang="es-CO" sz="1600" dirty="0" smtClean="0"/>
              <a:t>. </a:t>
            </a:r>
            <a:endParaRPr lang="es-CO" sz="1600" dirty="0"/>
          </a:p>
          <a:p>
            <a:pPr marL="0" indent="0" algn="just">
              <a:buNone/>
            </a:pPr>
            <a:r>
              <a:rPr lang="es-CO" sz="1600" dirty="0"/>
              <a:t>8. Los datos genéticos humanos.</a:t>
            </a:r>
            <a:endParaRPr lang="es-CO" sz="1600" dirty="0" smtClean="0"/>
          </a:p>
        </p:txBody>
      </p:sp>
      <p:sp>
        <p:nvSpPr>
          <p:cNvPr id="7" name="Rectangle 4"/>
          <p:cNvSpPr>
            <a:spLocks noChangeArrowheads="1"/>
          </p:cNvSpPr>
          <p:nvPr/>
        </p:nvSpPr>
        <p:spPr bwMode="auto">
          <a:xfrm>
            <a:off x="4479634"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endParaRPr kumimoji="0" lang="es-CO" altLang="es-CO"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188528884"/>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10883" y="6437"/>
            <a:ext cx="7297621" cy="1046299"/>
          </a:xfrm>
        </p:spPr>
        <p:txBody>
          <a:bodyPr/>
          <a:lstStyle/>
          <a:p>
            <a:r>
              <a:rPr lang="es-CO" dirty="0" smtClean="0">
                <a:ln w="6600">
                  <a:solidFill>
                    <a:schemeClr val="accent2"/>
                  </a:solidFill>
                  <a:prstDash val="solid"/>
                </a:ln>
                <a:solidFill>
                  <a:srgbClr val="FFFFFF"/>
                </a:solidFill>
                <a:effectLst>
                  <a:outerShdw dist="38100" dir="2700000" algn="tl" rotWithShape="0">
                    <a:schemeClr val="accent2"/>
                  </a:outerShdw>
                </a:effectLst>
              </a:rPr>
              <a:t>CONTROL SOCIAL</a:t>
            </a:r>
            <a:endParaRPr lang="es-CO" dirty="0">
              <a:ln w="6600">
                <a:solidFill>
                  <a:schemeClr val="accent2"/>
                </a:solidFill>
                <a:prstDash val="solid"/>
              </a:ln>
              <a:solidFill>
                <a:srgbClr val="FFFFFF"/>
              </a:solidFill>
              <a:effectLst>
                <a:outerShdw dist="38100" dir="2700000" algn="tl" rotWithShape="0">
                  <a:schemeClr val="accent2"/>
                </a:outerShdw>
              </a:effectLst>
            </a:endParaRPr>
          </a:p>
        </p:txBody>
      </p:sp>
      <p:sp>
        <p:nvSpPr>
          <p:cNvPr id="3" name="Marcador de contenido 2"/>
          <p:cNvSpPr>
            <a:spLocks noGrp="1"/>
          </p:cNvSpPr>
          <p:nvPr>
            <p:ph idx="1"/>
          </p:nvPr>
        </p:nvSpPr>
        <p:spPr>
          <a:xfrm>
            <a:off x="252963" y="1052527"/>
            <a:ext cx="8822804" cy="5400696"/>
          </a:xfrm>
        </p:spPr>
        <p:txBody>
          <a:bodyPr>
            <a:noAutofit/>
          </a:bodyPr>
          <a:lstStyle/>
          <a:p>
            <a:pPr marL="0" indent="0" algn="just">
              <a:buNone/>
            </a:pPr>
            <a:r>
              <a:rPr lang="es-CO" sz="1300" b="1" dirty="0" smtClean="0">
                <a:effectLst>
                  <a:outerShdw blurRad="38100" dist="38100" dir="2700000" algn="tl">
                    <a:srgbClr val="000000">
                      <a:alpha val="43137"/>
                    </a:srgbClr>
                  </a:outerShdw>
                </a:effectLst>
              </a:rPr>
              <a:t>Ley 1755 de 2015 Derecho de Petición</a:t>
            </a:r>
            <a:endParaRPr lang="es-CO" sz="1300" b="1" dirty="0">
              <a:effectLst>
                <a:outerShdw blurRad="38100" dist="38100" dir="2700000" algn="tl">
                  <a:srgbClr val="000000">
                    <a:alpha val="43137"/>
                  </a:srgbClr>
                </a:outerShdw>
              </a:effectLst>
            </a:endParaRPr>
          </a:p>
          <a:p>
            <a:pPr marL="0" indent="0" algn="just">
              <a:buNone/>
            </a:pPr>
            <a:r>
              <a:rPr lang="es-CO" sz="1300" dirty="0"/>
              <a:t>Derecho de petición ante organizaciones privadas para garantizar los derechos fundamentales. Toda persona podrá ejercer el derecho de petición para garantizar sus derechos fundamentales ante organizaciones privadas con o sin personería jurídica, tales como sociedades, corporaciones, fundaciones, asociaciones, organizaciones religiosas, cooperativas, instituciones financieras o clubes</a:t>
            </a:r>
            <a:r>
              <a:rPr lang="es-CO" sz="1300" dirty="0" smtClean="0"/>
              <a:t>.</a:t>
            </a:r>
            <a:endParaRPr lang="es-CO" sz="1300" dirty="0"/>
          </a:p>
          <a:p>
            <a:pPr marL="0" indent="0" algn="just">
              <a:buNone/>
            </a:pPr>
            <a:r>
              <a:rPr lang="es-CO" sz="1300" dirty="0"/>
              <a:t>Salvo norma legal especial, el trámite y resolución de estas peticiones estarán sometidos a los principios y reglas establecidos en el Capítulo I de este título.</a:t>
            </a:r>
          </a:p>
          <a:p>
            <a:pPr marL="0" indent="0" algn="just">
              <a:buNone/>
            </a:pPr>
            <a:r>
              <a:rPr lang="es-CO" sz="1300" dirty="0" smtClean="0"/>
              <a:t>Las </a:t>
            </a:r>
            <a:r>
              <a:rPr lang="es-CO" sz="1300" dirty="0"/>
              <a:t>organizaciones privadas solo podrán invocar la reserva de la información solicitada en los casos expresamente establecidos en la Constitución Política y la ley.</a:t>
            </a:r>
          </a:p>
          <a:p>
            <a:pPr marL="0" indent="0" algn="just">
              <a:buNone/>
            </a:pPr>
            <a:r>
              <a:rPr lang="es-CO" sz="1300" dirty="0" smtClean="0"/>
              <a:t>Las </a:t>
            </a:r>
            <a:r>
              <a:rPr lang="es-CO" sz="1300" dirty="0"/>
              <a:t>peticiones ante las empresas o personas que administran archivos y bases de datos de carácter financiero, crediticio, comercial, de servicios y las provenientes de terceros países se regirán por lo dispuesto en la Ley Estatutaria del Hábeas Data</a:t>
            </a:r>
            <a:r>
              <a:rPr lang="es-CO" sz="1300" dirty="0" smtClean="0"/>
              <a:t>.</a:t>
            </a:r>
            <a:endParaRPr lang="es-CO" sz="1300" dirty="0"/>
          </a:p>
          <a:p>
            <a:pPr marL="0" indent="0" algn="just">
              <a:buNone/>
            </a:pPr>
            <a:r>
              <a:rPr lang="es-CO" sz="1300" dirty="0"/>
              <a:t>Parágrafo 1°. Este derecho también podrá ejercerse ante personas naturales cuando frente a ellas el solicitante se encuentre en situaciones de indefensión, subordinación o la persona natural se encuentre ejerciendo una función o posición dominante frente al peticionario</a:t>
            </a:r>
            <a:r>
              <a:rPr lang="es-CO" sz="1300" dirty="0" smtClean="0"/>
              <a:t>.</a:t>
            </a:r>
            <a:endParaRPr lang="es-CO" sz="1300" dirty="0"/>
          </a:p>
          <a:p>
            <a:pPr marL="0" indent="0" algn="just">
              <a:buNone/>
            </a:pPr>
            <a:r>
              <a:rPr lang="es-CO" sz="1300" dirty="0"/>
              <a:t>Parágrafo 2°. Los personeros municipales y distritales y la Defensoría del Pueblo prestarán asistencia eficaz e inmediata a toda persona que la solicite, para garantizarle el ejercicio del derecho constitucional de petición que hubiere ejercido o desee ejercer ante organizaciones o instituciones privadas</a:t>
            </a:r>
            <a:r>
              <a:rPr lang="es-CO" sz="1300" dirty="0" smtClean="0"/>
              <a:t>.</a:t>
            </a:r>
            <a:endParaRPr lang="es-CO" sz="1300" dirty="0"/>
          </a:p>
          <a:p>
            <a:pPr marL="0" indent="0" algn="just">
              <a:buNone/>
            </a:pPr>
            <a:r>
              <a:rPr lang="es-CO" sz="1300" dirty="0"/>
              <a:t>Parágrafo 3°. Ninguna entidad privada podrá negarse a la recepción y radicación de solicitudes y peticiones respetuosas, so pena de incurrir en sanciones y/o multas por parte de las autoridades competentes</a:t>
            </a:r>
            <a:r>
              <a:rPr lang="es-CO" sz="1300" dirty="0" smtClean="0"/>
              <a:t>.</a:t>
            </a:r>
            <a:endParaRPr lang="es-CO" sz="1300" dirty="0"/>
          </a:p>
          <a:p>
            <a:pPr marL="0" indent="0" algn="just">
              <a:buNone/>
            </a:pPr>
            <a:r>
              <a:rPr lang="es-CO" sz="1300" b="1" dirty="0">
                <a:effectLst>
                  <a:outerShdw blurRad="38100" dist="38100" dir="2700000" algn="tl">
                    <a:srgbClr val="000000">
                      <a:alpha val="43137"/>
                    </a:srgbClr>
                  </a:outerShdw>
                </a:effectLst>
              </a:rPr>
              <a:t>Artículo 33</a:t>
            </a:r>
            <a:r>
              <a:rPr lang="es-CO" sz="1300" dirty="0"/>
              <a:t>. Derecho de petición de los usuarios ante instituciones privadas. Sin perjuicio de lo dispuesto en leyes especiales, a las Cajas de Compensación Familiar, a las Instituciones del Sistema de Seguridad Social Integral, a las entidades que conforman el sistema financiero y bursátil y a aquellas empresas que prestan servicios públicos y servicios públicos domiciliarios, que se rijan por el derecho privado, se les aplicarán en sus relaciones con los usuarios, en lo pertinente, las disposiciones sobre derecho de petición previstas en los dos capítulos anteriores.</a:t>
            </a:r>
            <a:endParaRPr lang="es-CO" sz="1300" dirty="0" smtClean="0"/>
          </a:p>
          <a:p>
            <a:pPr marL="0" indent="0" algn="just">
              <a:buNone/>
            </a:pPr>
            <a:endParaRPr lang="es-CO" sz="1300" dirty="0" smtClean="0"/>
          </a:p>
        </p:txBody>
      </p:sp>
      <p:sp>
        <p:nvSpPr>
          <p:cNvPr id="7" name="Rectangle 4"/>
          <p:cNvSpPr>
            <a:spLocks noChangeArrowheads="1"/>
          </p:cNvSpPr>
          <p:nvPr/>
        </p:nvSpPr>
        <p:spPr bwMode="auto">
          <a:xfrm>
            <a:off x="4479634"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endParaRPr kumimoji="0" lang="es-CO" altLang="es-CO"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253036092"/>
      </p:ext>
    </p:extLst>
  </p:cSld>
  <p:clrMapOvr>
    <a:masterClrMapping/>
  </p:clrMapOvr>
  <p:transition spd="slow">
    <p:comb/>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10883" y="6437"/>
            <a:ext cx="7297621" cy="1046299"/>
          </a:xfrm>
        </p:spPr>
        <p:txBody>
          <a:bodyPr/>
          <a:lstStyle/>
          <a:p>
            <a:r>
              <a:rPr lang="es-CO" dirty="0" smtClean="0">
                <a:ln w="6600">
                  <a:solidFill>
                    <a:schemeClr val="accent2"/>
                  </a:solidFill>
                  <a:prstDash val="solid"/>
                </a:ln>
                <a:solidFill>
                  <a:srgbClr val="FFFFFF"/>
                </a:solidFill>
                <a:effectLst>
                  <a:outerShdw dist="38100" dir="2700000" algn="tl" rotWithShape="0">
                    <a:schemeClr val="accent2"/>
                  </a:outerShdw>
                </a:effectLst>
              </a:rPr>
              <a:t>CONTROL SOCIAL</a:t>
            </a:r>
            <a:endParaRPr lang="es-CO" dirty="0">
              <a:ln w="6600">
                <a:solidFill>
                  <a:schemeClr val="accent2"/>
                </a:solidFill>
                <a:prstDash val="solid"/>
              </a:ln>
              <a:solidFill>
                <a:srgbClr val="FFFFFF"/>
              </a:solidFill>
              <a:effectLst>
                <a:outerShdw dist="38100" dir="2700000" algn="tl" rotWithShape="0">
                  <a:schemeClr val="accent2"/>
                </a:outerShdw>
              </a:effectLst>
            </a:endParaRPr>
          </a:p>
        </p:txBody>
      </p:sp>
      <p:sp>
        <p:nvSpPr>
          <p:cNvPr id="3" name="Marcador de contenido 2"/>
          <p:cNvSpPr>
            <a:spLocks noGrp="1"/>
          </p:cNvSpPr>
          <p:nvPr>
            <p:ph idx="1"/>
          </p:nvPr>
        </p:nvSpPr>
        <p:spPr/>
        <p:txBody>
          <a:bodyPr>
            <a:normAutofit fontScale="92500"/>
          </a:bodyPr>
          <a:lstStyle/>
          <a:p>
            <a:pPr marL="0" indent="0" algn="just">
              <a:buNone/>
            </a:pPr>
            <a:r>
              <a:rPr lang="es-CO" b="1" dirty="0" smtClean="0">
                <a:effectLst>
                  <a:outerShdw blurRad="38100" dist="38100" dir="2700000" algn="tl">
                    <a:srgbClr val="000000">
                      <a:alpha val="43137"/>
                    </a:srgbClr>
                  </a:outerShdw>
                </a:effectLst>
              </a:rPr>
              <a:t>Denuncia: </a:t>
            </a:r>
            <a:r>
              <a:rPr lang="es-CO" dirty="0"/>
              <a:t>Mecanismo mediante el cual, cualquier ciudadano o ciudadana da aviso o notifica en forma escrita o verbal hechos o conductas con las que se pueda estar configurando un posible manejo irregular o un eventual detrimento de los bienes o fondos del estado.</a:t>
            </a:r>
          </a:p>
          <a:p>
            <a:pPr marL="0" indent="0" algn="just">
              <a:buNone/>
            </a:pPr>
            <a:r>
              <a:rPr lang="es-CO" b="1" dirty="0" smtClean="0">
                <a:effectLst>
                  <a:outerShdw blurRad="38100" dist="38100" dir="2700000" algn="tl">
                    <a:srgbClr val="000000">
                      <a:alpha val="43137"/>
                    </a:srgbClr>
                  </a:outerShdw>
                </a:effectLst>
              </a:rPr>
              <a:t>Queja: </a:t>
            </a:r>
            <a:r>
              <a:rPr lang="es-CO" dirty="0" smtClean="0"/>
              <a:t>expresión </a:t>
            </a:r>
            <a:r>
              <a:rPr lang="es-CO" dirty="0"/>
              <a:t>de insatisfacción hecha a una organización, con respecto a sus productos o al propio proceso de tratamiento de las quejas, donde se espera una respuesta o resolución explícita o implícita. </a:t>
            </a:r>
          </a:p>
          <a:p>
            <a:pPr marL="0" indent="0" algn="just">
              <a:buNone/>
            </a:pPr>
            <a:r>
              <a:rPr lang="es-CO" b="1" dirty="0" smtClean="0">
                <a:effectLst>
                  <a:outerShdw blurRad="38100" dist="38100" dir="2700000" algn="tl">
                    <a:srgbClr val="000000">
                      <a:alpha val="43137"/>
                    </a:srgbClr>
                  </a:outerShdw>
                </a:effectLst>
              </a:rPr>
              <a:t>Reclamo: </a:t>
            </a:r>
            <a:r>
              <a:rPr lang="es-CO" dirty="0"/>
              <a:t>solicitud verbal o escrita que manifiesta inconformidad del cliente con una actuación administrativa de la entidad con el objeto que se revise y se tomen los correctivos del caso.</a:t>
            </a:r>
          </a:p>
          <a:p>
            <a:pPr marL="0" indent="0" algn="just">
              <a:buNone/>
            </a:pPr>
            <a:endParaRPr lang="es-CO" dirty="0"/>
          </a:p>
          <a:p>
            <a:pPr marL="0" indent="0" algn="just">
              <a:buNone/>
            </a:pPr>
            <a:endParaRPr lang="es-CO" dirty="0"/>
          </a:p>
        </p:txBody>
      </p:sp>
    </p:spTree>
    <p:extLst>
      <p:ext uri="{BB962C8B-B14F-4D97-AF65-F5344CB8AC3E}">
        <p14:creationId xmlns:p14="http://schemas.microsoft.com/office/powerpoint/2010/main" val="4026922279"/>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10883" y="6437"/>
            <a:ext cx="7297621" cy="1046299"/>
          </a:xfrm>
        </p:spPr>
        <p:txBody>
          <a:bodyPr/>
          <a:lstStyle/>
          <a:p>
            <a:r>
              <a:rPr lang="es-CO" dirty="0" smtClean="0">
                <a:ln w="6600">
                  <a:solidFill>
                    <a:schemeClr val="accent2"/>
                  </a:solidFill>
                  <a:prstDash val="solid"/>
                </a:ln>
                <a:solidFill>
                  <a:srgbClr val="FFFFFF"/>
                </a:solidFill>
                <a:effectLst>
                  <a:outerShdw dist="38100" dir="2700000" algn="tl" rotWithShape="0">
                    <a:schemeClr val="accent2"/>
                  </a:outerShdw>
                </a:effectLst>
              </a:rPr>
              <a:t>CONTROL SOCIAL</a:t>
            </a:r>
            <a:endParaRPr lang="es-CO" dirty="0">
              <a:ln w="6600">
                <a:solidFill>
                  <a:schemeClr val="accent2"/>
                </a:solidFill>
                <a:prstDash val="solid"/>
              </a:ln>
              <a:solidFill>
                <a:srgbClr val="FFFFFF"/>
              </a:solidFill>
              <a:effectLst>
                <a:outerShdw dist="38100" dir="2700000" algn="tl" rotWithShape="0">
                  <a:schemeClr val="accent2"/>
                </a:outerShdw>
              </a:effectLst>
            </a:endParaRPr>
          </a:p>
        </p:txBody>
      </p:sp>
      <p:sp>
        <p:nvSpPr>
          <p:cNvPr id="3" name="Marcador de contenido 2"/>
          <p:cNvSpPr>
            <a:spLocks noGrp="1"/>
          </p:cNvSpPr>
          <p:nvPr>
            <p:ph idx="1"/>
          </p:nvPr>
        </p:nvSpPr>
        <p:spPr>
          <a:xfrm>
            <a:off x="251520" y="2708920"/>
            <a:ext cx="8487738" cy="3925597"/>
          </a:xfrm>
        </p:spPr>
        <p:txBody>
          <a:bodyPr>
            <a:normAutofit/>
          </a:bodyPr>
          <a:lstStyle/>
          <a:p>
            <a:pPr marL="0" indent="0" algn="ctr">
              <a:buNone/>
            </a:pPr>
            <a:r>
              <a:rPr lang="es-CO" sz="6600" b="1" dirty="0" smtClean="0">
                <a:ln w="9525">
                  <a:solidFill>
                    <a:schemeClr val="bg1"/>
                  </a:solidFill>
                  <a:prstDash val="solid"/>
                </a:ln>
                <a:effectLst>
                  <a:outerShdw blurRad="12700" dist="38100" dir="2700000" algn="tl" rotWithShape="0">
                    <a:schemeClr val="bg1">
                      <a:lumMod val="50000"/>
                    </a:schemeClr>
                  </a:outerShdw>
                </a:effectLst>
              </a:rPr>
              <a:t>MUCHAS GRACIAS</a:t>
            </a:r>
            <a:endParaRPr lang="es-CO" sz="6600" b="1" dirty="0">
              <a:ln w="9525">
                <a:solidFill>
                  <a:schemeClr val="bg1"/>
                </a:solidFill>
                <a:prstDash val="solid"/>
              </a:ln>
              <a:effectLst>
                <a:outerShdw blurRad="12700" dist="38100" dir="2700000" algn="tl" rotWithShape="0">
                  <a:schemeClr val="bg1">
                    <a:lumMod val="50000"/>
                  </a:schemeClr>
                </a:outerShdw>
              </a:effectLst>
            </a:endParaRPr>
          </a:p>
          <a:p>
            <a:pPr marL="0" indent="0" algn="ctr">
              <a:buNone/>
            </a:pPr>
            <a:endParaRPr lang="es-CO" sz="6600" b="1" dirty="0">
              <a:ln w="9525">
                <a:solidFill>
                  <a:schemeClr val="bg1"/>
                </a:solidFill>
                <a:prstDash val="solid"/>
              </a:ln>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2739858542"/>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23428" y="5796"/>
            <a:ext cx="7297621" cy="1046299"/>
          </a:xfrm>
        </p:spPr>
        <p:txBody>
          <a:bodyPr/>
          <a:lstStyle/>
          <a:p>
            <a:r>
              <a:rPr lang="es-CO" dirty="0" smtClean="0">
                <a:ln w="6600">
                  <a:solidFill>
                    <a:schemeClr val="accent2"/>
                  </a:solidFill>
                  <a:prstDash val="solid"/>
                </a:ln>
                <a:solidFill>
                  <a:srgbClr val="FFFFFF"/>
                </a:solidFill>
                <a:effectLst>
                  <a:outerShdw dist="38100" dir="2700000" algn="tl" rotWithShape="0">
                    <a:schemeClr val="accent2"/>
                  </a:outerShdw>
                </a:effectLst>
              </a:rPr>
              <a:t>PARTICIPACIÓN CIUDADANA</a:t>
            </a:r>
            <a:endParaRPr lang="es-CO" dirty="0">
              <a:ln w="6600">
                <a:solidFill>
                  <a:schemeClr val="accent2"/>
                </a:solidFill>
                <a:prstDash val="solid"/>
              </a:ln>
              <a:solidFill>
                <a:srgbClr val="FFFFFF"/>
              </a:solidFill>
              <a:effectLst>
                <a:outerShdw dist="38100" dir="2700000" algn="tl" rotWithShape="0">
                  <a:schemeClr val="accent2"/>
                </a:outerShdw>
              </a:effectLst>
            </a:endParaRPr>
          </a:p>
        </p:txBody>
      </p:sp>
      <p:sp>
        <p:nvSpPr>
          <p:cNvPr id="3" name="Marcador de contenido 2"/>
          <p:cNvSpPr>
            <a:spLocks noGrp="1"/>
          </p:cNvSpPr>
          <p:nvPr>
            <p:ph idx="1"/>
          </p:nvPr>
        </p:nvSpPr>
        <p:spPr>
          <a:xfrm>
            <a:off x="179512" y="1268760"/>
            <a:ext cx="8822804" cy="4896544"/>
          </a:xfrm>
        </p:spPr>
        <p:txBody>
          <a:bodyPr>
            <a:noAutofit/>
          </a:bodyPr>
          <a:lstStyle/>
          <a:p>
            <a:pPr marL="0" indent="0">
              <a:buNone/>
            </a:pPr>
            <a:r>
              <a:rPr lang="es-CO" sz="1600" dirty="0" smtClean="0"/>
              <a:t>FUENTES NORMATIVAS Y LEGALES</a:t>
            </a:r>
          </a:p>
          <a:p>
            <a:pPr marL="0" indent="0">
              <a:buNone/>
            </a:pPr>
            <a:endParaRPr lang="es-CO" sz="1600" dirty="0"/>
          </a:p>
          <a:p>
            <a:pPr marL="0" indent="0">
              <a:buNone/>
            </a:pPr>
            <a:r>
              <a:rPr lang="es-CO" sz="1600" dirty="0" smtClean="0"/>
              <a:t>*Constitución</a:t>
            </a:r>
            <a:r>
              <a:rPr lang="es-CO" sz="1600" dirty="0"/>
              <a:t> Política de 1991  </a:t>
            </a:r>
            <a:endParaRPr lang="es-CO" sz="1600" dirty="0" smtClean="0"/>
          </a:p>
          <a:p>
            <a:pPr marL="0" indent="0">
              <a:buNone/>
            </a:pPr>
            <a:r>
              <a:rPr lang="es-CO" sz="1600" dirty="0" smtClean="0"/>
              <a:t>*Ley </a:t>
            </a:r>
            <a:r>
              <a:rPr lang="es-CO" sz="1600" dirty="0"/>
              <a:t>80 de 1993,  </a:t>
            </a:r>
            <a:r>
              <a:rPr lang="es-CO" sz="1600" dirty="0" smtClean="0"/>
              <a:t>					*Ley </a:t>
            </a:r>
            <a:r>
              <a:rPr lang="es-CO" sz="1600" dirty="0"/>
              <a:t>87 de 1993, </a:t>
            </a:r>
            <a:endParaRPr lang="es-CO" sz="1600" dirty="0" smtClean="0"/>
          </a:p>
          <a:p>
            <a:pPr marL="0" indent="0">
              <a:buNone/>
            </a:pPr>
            <a:r>
              <a:rPr lang="es-CO" sz="1600" dirty="0" smtClean="0"/>
              <a:t>*Ley 152 de </a:t>
            </a:r>
            <a:r>
              <a:rPr lang="es-CO" sz="1600" dirty="0"/>
              <a:t>1994, </a:t>
            </a:r>
            <a:r>
              <a:rPr lang="es-CO" sz="1600" dirty="0" smtClean="0"/>
              <a:t>					*Ley </a:t>
            </a:r>
            <a:r>
              <a:rPr lang="es-CO" sz="1600" dirty="0"/>
              <a:t>142 de 1994</a:t>
            </a:r>
            <a:r>
              <a:rPr lang="es-CO" sz="1600" dirty="0" smtClean="0"/>
              <a:t>,</a:t>
            </a:r>
          </a:p>
          <a:p>
            <a:pPr marL="0" indent="0">
              <a:buNone/>
            </a:pPr>
            <a:r>
              <a:rPr lang="es-CO" sz="1600" dirty="0" smtClean="0"/>
              <a:t>*Ley </a:t>
            </a:r>
            <a:r>
              <a:rPr lang="es-CO" sz="1600" dirty="0"/>
              <a:t>134  de  1994, </a:t>
            </a:r>
            <a:r>
              <a:rPr lang="es-CO" sz="1600" dirty="0" smtClean="0"/>
              <a:t>					*Ley </a:t>
            </a:r>
            <a:r>
              <a:rPr lang="es-CO" sz="1600" dirty="0"/>
              <a:t>142 de 1994,</a:t>
            </a:r>
            <a:endParaRPr lang="es-CO" sz="1600" dirty="0" smtClean="0"/>
          </a:p>
          <a:p>
            <a:pPr marL="0" indent="0">
              <a:buNone/>
            </a:pPr>
            <a:r>
              <a:rPr lang="es-CO" sz="1600" dirty="0" smtClean="0"/>
              <a:t>*Ley </a:t>
            </a:r>
            <a:r>
              <a:rPr lang="es-CO" sz="1600" dirty="0"/>
              <a:t>190 de 1995, </a:t>
            </a:r>
            <a:r>
              <a:rPr lang="es-CO" sz="1600" dirty="0" smtClean="0"/>
              <a:t>					*Ley </a:t>
            </a:r>
            <a:r>
              <a:rPr lang="es-CO" sz="1600" dirty="0"/>
              <a:t>393 de 1997, </a:t>
            </a:r>
            <a:r>
              <a:rPr lang="es-CO" sz="1600" dirty="0" smtClean="0"/>
              <a:t>		 </a:t>
            </a:r>
          </a:p>
          <a:p>
            <a:pPr marL="0" indent="0">
              <a:buNone/>
            </a:pPr>
            <a:r>
              <a:rPr lang="es-CO" sz="1600" dirty="0" smtClean="0"/>
              <a:t>*Ley 489 de 1998, 					*Ley </a:t>
            </a:r>
            <a:r>
              <a:rPr lang="es-CO" sz="1600" dirty="0"/>
              <a:t>472 de 1998,</a:t>
            </a:r>
            <a:endParaRPr lang="es-CO" sz="1600" dirty="0" smtClean="0"/>
          </a:p>
          <a:p>
            <a:pPr marL="0" indent="0">
              <a:buNone/>
            </a:pPr>
            <a:r>
              <a:rPr lang="es-CO" sz="1600" dirty="0" smtClean="0"/>
              <a:t>*Ley </a:t>
            </a:r>
            <a:r>
              <a:rPr lang="es-CO" sz="1600" dirty="0"/>
              <a:t>689 de 2001</a:t>
            </a:r>
            <a:r>
              <a:rPr lang="es-CO" sz="1600" dirty="0" smtClean="0"/>
              <a:t>,					*Ley </a:t>
            </a:r>
            <a:r>
              <a:rPr lang="es-CO" sz="1600" dirty="0"/>
              <a:t>734 de 2002, </a:t>
            </a:r>
            <a:endParaRPr lang="es-CO" sz="1600" dirty="0" smtClean="0"/>
          </a:p>
          <a:p>
            <a:pPr marL="0" indent="0">
              <a:buNone/>
            </a:pPr>
            <a:r>
              <a:rPr lang="es-CO" sz="1600" dirty="0" smtClean="0"/>
              <a:t>*Ley 850</a:t>
            </a:r>
            <a:r>
              <a:rPr lang="es-CO" sz="1600" dirty="0"/>
              <a:t> de 2003, </a:t>
            </a:r>
            <a:r>
              <a:rPr lang="es-CO" sz="1600" dirty="0" smtClean="0"/>
              <a:t> 					*Ley</a:t>
            </a:r>
            <a:r>
              <a:rPr lang="es-CO" sz="1600" dirty="0"/>
              <a:t> 1150 de 2007, </a:t>
            </a:r>
            <a:endParaRPr lang="es-CO" sz="1600" dirty="0" smtClean="0"/>
          </a:p>
          <a:p>
            <a:pPr marL="0" indent="0">
              <a:buNone/>
            </a:pPr>
            <a:r>
              <a:rPr lang="es-CO" sz="1600" dirty="0"/>
              <a:t>  </a:t>
            </a:r>
            <a:endParaRPr lang="es-CO" sz="1600" dirty="0" smtClean="0"/>
          </a:p>
          <a:p>
            <a:pPr marL="0" indent="0">
              <a:buNone/>
            </a:pPr>
            <a:r>
              <a:rPr lang="es-CO" sz="1600" dirty="0" smtClean="0"/>
              <a:t>*Decreto</a:t>
            </a:r>
            <a:r>
              <a:rPr lang="es-CO" sz="1600" dirty="0"/>
              <a:t>  2591 de 1991</a:t>
            </a:r>
            <a:r>
              <a:rPr lang="es-CO" sz="1600" dirty="0" smtClean="0"/>
              <a:t>,</a:t>
            </a:r>
            <a:r>
              <a:rPr lang="es-CO" sz="1600" dirty="0"/>
              <a:t> </a:t>
            </a:r>
            <a:r>
              <a:rPr lang="es-CO" sz="1600" dirty="0" smtClean="0"/>
              <a:t>				*Decreto</a:t>
            </a:r>
            <a:r>
              <a:rPr lang="es-CO" sz="1600" dirty="0"/>
              <a:t>  306  de  1992, </a:t>
            </a:r>
            <a:endParaRPr lang="es-CO" sz="1600" dirty="0" smtClean="0"/>
          </a:p>
          <a:p>
            <a:pPr marL="0" indent="0">
              <a:buNone/>
            </a:pPr>
            <a:r>
              <a:rPr lang="es-CO" sz="1600" dirty="0" smtClean="0"/>
              <a:t>*Decreto</a:t>
            </a:r>
            <a:r>
              <a:rPr lang="es-CO" sz="1600" dirty="0"/>
              <a:t> 2232 de 1995,    </a:t>
            </a:r>
            <a:r>
              <a:rPr lang="es-CO" sz="1600" dirty="0" smtClean="0"/>
              <a:t>				*Decreto</a:t>
            </a:r>
            <a:r>
              <a:rPr lang="es-CO" sz="1600" dirty="0"/>
              <a:t>  1382 de 2000,  </a:t>
            </a:r>
            <a:endParaRPr lang="es-CO" sz="1600" dirty="0" smtClean="0"/>
          </a:p>
          <a:p>
            <a:pPr marL="0" indent="0">
              <a:buNone/>
            </a:pPr>
            <a:endParaRPr lang="es-CO" sz="1600" dirty="0" smtClean="0"/>
          </a:p>
          <a:p>
            <a:pPr marL="0" indent="0">
              <a:buNone/>
            </a:pPr>
            <a:r>
              <a:rPr lang="es-CO" sz="1600" dirty="0" smtClean="0"/>
              <a:t>Directiva</a:t>
            </a:r>
            <a:r>
              <a:rPr lang="es-CO" sz="1600" dirty="0"/>
              <a:t>  Presidencial No.  10  de 2002,  para  que  la comunidad en  general realice una eficiente participación y control social a la gestión administrativa</a:t>
            </a:r>
          </a:p>
        </p:txBody>
      </p:sp>
    </p:spTree>
    <p:extLst>
      <p:ext uri="{BB962C8B-B14F-4D97-AF65-F5344CB8AC3E}">
        <p14:creationId xmlns:p14="http://schemas.microsoft.com/office/powerpoint/2010/main" val="1934732271"/>
      </p:ext>
    </p:extLst>
  </p:cSld>
  <p:clrMapOvr>
    <a:masterClrMapping/>
  </p:clrMapOvr>
  <p:transition spd="slow">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10883" y="6437"/>
            <a:ext cx="7297621" cy="1046299"/>
          </a:xfrm>
        </p:spPr>
        <p:txBody>
          <a:bodyPr/>
          <a:lstStyle/>
          <a:p>
            <a:r>
              <a:rPr lang="es-CO" dirty="0" smtClean="0">
                <a:ln w="6600">
                  <a:solidFill>
                    <a:schemeClr val="accent2"/>
                  </a:solidFill>
                  <a:prstDash val="solid"/>
                </a:ln>
                <a:solidFill>
                  <a:srgbClr val="FFFFFF"/>
                </a:solidFill>
                <a:effectLst>
                  <a:outerShdw dist="38100" dir="2700000" algn="tl" rotWithShape="0">
                    <a:schemeClr val="accent2"/>
                  </a:outerShdw>
                </a:effectLst>
              </a:rPr>
              <a:t>PARTICIPACIÓN CIUDADANA</a:t>
            </a:r>
            <a:endParaRPr lang="es-CO" dirty="0">
              <a:ln w="6600">
                <a:solidFill>
                  <a:schemeClr val="accent2"/>
                </a:solidFill>
                <a:prstDash val="solid"/>
              </a:ln>
              <a:solidFill>
                <a:srgbClr val="FFFFFF"/>
              </a:solidFill>
              <a:effectLst>
                <a:outerShdw dist="38100" dir="2700000" algn="tl" rotWithShape="0">
                  <a:schemeClr val="accent2"/>
                </a:outerShdw>
              </a:effectLst>
            </a:endParaRPr>
          </a:p>
        </p:txBody>
      </p:sp>
      <p:sp>
        <p:nvSpPr>
          <p:cNvPr id="3" name="Marcador de contenido 2"/>
          <p:cNvSpPr>
            <a:spLocks noGrp="1"/>
          </p:cNvSpPr>
          <p:nvPr>
            <p:ph idx="1"/>
          </p:nvPr>
        </p:nvSpPr>
        <p:spPr/>
        <p:txBody>
          <a:bodyPr>
            <a:normAutofit/>
          </a:bodyPr>
          <a:lstStyle/>
          <a:p>
            <a:pPr marL="0" indent="0">
              <a:buNone/>
            </a:pPr>
            <a:r>
              <a:rPr lang="es-CO" dirty="0" smtClean="0"/>
              <a:t>CONSTITUCIÓN POLÍTICA DE COLOMBIA</a:t>
            </a:r>
          </a:p>
          <a:p>
            <a:pPr marL="0" indent="0">
              <a:buNone/>
            </a:pPr>
            <a:r>
              <a:rPr lang="es-CO" dirty="0" smtClean="0"/>
              <a:t>1,2,3,23,37,38(Ley743 2002), 39,40,41,45,67,78,79,95,99,103,104,105,106,107(modificado por el Art. 1 Acto legislativo 01 d 2009),112 (modificado por el Art. 5 Acto Legislativo 1 de 2003) ,170,258 (modificado por el art. 11 del Acto Legislativo 1 de 2003),259,260,263 (modificado por el </a:t>
            </a:r>
            <a:r>
              <a:rPr lang="es-CO" dirty="0" err="1" smtClean="0"/>
              <a:t>ar</a:t>
            </a:r>
            <a:r>
              <a:rPr lang="es-CO" dirty="0" smtClean="0"/>
              <a:t>. 20 Acto Legislativo 02 de 2015),265 Modificado por el art. 12 Acto Legislativo 01 de 2009),270,342,369,374,375,376,377,378,379</a:t>
            </a:r>
            <a:endParaRPr lang="es-CO" dirty="0"/>
          </a:p>
        </p:txBody>
      </p:sp>
    </p:spTree>
    <p:extLst>
      <p:ext uri="{BB962C8B-B14F-4D97-AF65-F5344CB8AC3E}">
        <p14:creationId xmlns:p14="http://schemas.microsoft.com/office/powerpoint/2010/main" val="70708195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10883" y="6437"/>
            <a:ext cx="7297621" cy="1046299"/>
          </a:xfrm>
        </p:spPr>
        <p:txBody>
          <a:bodyPr/>
          <a:lstStyle/>
          <a:p>
            <a:r>
              <a:rPr lang="es-CO" dirty="0" smtClean="0">
                <a:ln w="6600">
                  <a:solidFill>
                    <a:schemeClr val="accent2"/>
                  </a:solidFill>
                  <a:prstDash val="solid"/>
                </a:ln>
                <a:solidFill>
                  <a:srgbClr val="FFFFFF"/>
                </a:solidFill>
                <a:effectLst>
                  <a:outerShdw dist="38100" dir="2700000" algn="tl" rotWithShape="0">
                    <a:schemeClr val="accent2"/>
                  </a:outerShdw>
                </a:effectLst>
              </a:rPr>
              <a:t>CONTROL SOCIAL</a:t>
            </a:r>
            <a:endParaRPr lang="es-CO" dirty="0">
              <a:ln w="6600">
                <a:solidFill>
                  <a:schemeClr val="accent2"/>
                </a:solidFill>
                <a:prstDash val="solid"/>
              </a:ln>
              <a:solidFill>
                <a:srgbClr val="FFFFFF"/>
              </a:solidFill>
              <a:effectLst>
                <a:outerShdw dist="38100" dir="2700000" algn="tl" rotWithShape="0">
                  <a:schemeClr val="accent2"/>
                </a:outerShdw>
              </a:effectLst>
            </a:endParaRPr>
          </a:p>
        </p:txBody>
      </p:sp>
      <p:sp>
        <p:nvSpPr>
          <p:cNvPr id="3" name="Marcador de contenido 2"/>
          <p:cNvSpPr>
            <a:spLocks noGrp="1"/>
          </p:cNvSpPr>
          <p:nvPr>
            <p:ph idx="1"/>
          </p:nvPr>
        </p:nvSpPr>
        <p:spPr>
          <a:xfrm>
            <a:off x="179512" y="980728"/>
            <a:ext cx="8822804" cy="5132221"/>
          </a:xfrm>
        </p:spPr>
        <p:txBody>
          <a:bodyPr>
            <a:normAutofit/>
          </a:bodyPr>
          <a:lstStyle/>
          <a:p>
            <a:pPr marL="0" indent="0" algn="just">
              <a:buNone/>
            </a:pPr>
            <a:r>
              <a:rPr lang="es-CO" dirty="0" smtClean="0"/>
              <a:t>Mecanismos de participación ciudadana</a:t>
            </a:r>
          </a:p>
          <a:p>
            <a:pPr marL="0" indent="0" algn="just">
              <a:buNone/>
            </a:pPr>
            <a:endParaRPr lang="es-CO" dirty="0" smtClean="0"/>
          </a:p>
          <a:p>
            <a:pPr marL="0" indent="0" algn="just">
              <a:buNone/>
            </a:pPr>
            <a:r>
              <a:rPr lang="es-CO" b="1" dirty="0"/>
              <a:t>El voto:</a:t>
            </a:r>
            <a:r>
              <a:rPr lang="es-CO" dirty="0"/>
              <a:t> </a:t>
            </a:r>
            <a:r>
              <a:rPr lang="es-CO" dirty="0" smtClean="0"/>
              <a:t>es </a:t>
            </a:r>
            <a:r>
              <a:rPr lang="es-CO" dirty="0"/>
              <a:t>el derecho que tiene la persona de escoger su gobierno de orden nacional, territorial u local y el congreso de la </a:t>
            </a:r>
            <a:r>
              <a:rPr lang="es-CO" dirty="0" smtClean="0"/>
              <a:t>república. </a:t>
            </a:r>
          </a:p>
          <a:p>
            <a:pPr marL="0" indent="0" algn="just">
              <a:buNone/>
            </a:pPr>
            <a:r>
              <a:rPr lang="es-CO" dirty="0" smtClean="0"/>
              <a:t>Se </a:t>
            </a:r>
            <a:r>
              <a:rPr lang="es-CO" dirty="0"/>
              <a:t>debe tener en cuenta, las elecciones de presidente es distinta a las elecciones de alcaldes como también con los de senado y cámara </a:t>
            </a:r>
            <a:endParaRPr lang="es-CO" dirty="0" smtClean="0"/>
          </a:p>
          <a:p>
            <a:pPr marL="0" indent="0" algn="just">
              <a:buNone/>
            </a:pPr>
            <a:r>
              <a:rPr lang="es-CO" dirty="0" smtClean="0"/>
              <a:t>(</a:t>
            </a:r>
            <a:r>
              <a:rPr lang="es-CO" dirty="0"/>
              <a:t>presidente, cámara de representantes, senado, alcaldías, gobernaciones, concejos distritales y municipales). </a:t>
            </a:r>
            <a:endParaRPr lang="es-CO" dirty="0" smtClean="0"/>
          </a:p>
        </p:txBody>
      </p:sp>
      <p:pic>
        <p:nvPicPr>
          <p:cNvPr id="1028" name="Picture 4" descr="Resultado de imagen para el vot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236296" y="5346145"/>
            <a:ext cx="1907705" cy="15118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0754799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1028"/>
                                        </p:tgtEl>
                                        <p:attrNameLst>
                                          <p:attrName>style.visibility</p:attrName>
                                        </p:attrNameLst>
                                      </p:cBhvr>
                                      <p:to>
                                        <p:strVal val="visible"/>
                                      </p:to>
                                    </p:set>
                                    <p:animEffect transition="in" filter="wipe(down)">
                                      <p:cBhvr>
                                        <p:cTn id="7" dur="580">
                                          <p:stCondLst>
                                            <p:cond delay="0"/>
                                          </p:stCondLst>
                                        </p:cTn>
                                        <p:tgtEl>
                                          <p:spTgt spid="1028"/>
                                        </p:tgtEl>
                                      </p:cBhvr>
                                    </p:animEffect>
                                    <p:anim calcmode="lin" valueType="num">
                                      <p:cBhvr>
                                        <p:cTn id="8" dur="1822" tmFilter="0,0; 0.14,0.36; 0.43,0.73; 0.71,0.91; 1.0,1.0">
                                          <p:stCondLst>
                                            <p:cond delay="0"/>
                                          </p:stCondLst>
                                        </p:cTn>
                                        <p:tgtEl>
                                          <p:spTgt spid="1028"/>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028"/>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028"/>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028"/>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028"/>
                                        </p:tgtEl>
                                        <p:attrNameLst>
                                          <p:attrName>ppt_y</p:attrName>
                                        </p:attrNameLst>
                                      </p:cBhvr>
                                      <p:tavLst>
                                        <p:tav tm="0" fmla="#ppt_y-sin(pi*$)/81">
                                          <p:val>
                                            <p:fltVal val="0"/>
                                          </p:val>
                                        </p:tav>
                                        <p:tav tm="100000">
                                          <p:val>
                                            <p:fltVal val="1"/>
                                          </p:val>
                                        </p:tav>
                                      </p:tavLst>
                                    </p:anim>
                                    <p:animScale>
                                      <p:cBhvr>
                                        <p:cTn id="13" dur="26">
                                          <p:stCondLst>
                                            <p:cond delay="650"/>
                                          </p:stCondLst>
                                        </p:cTn>
                                        <p:tgtEl>
                                          <p:spTgt spid="1028"/>
                                        </p:tgtEl>
                                      </p:cBhvr>
                                      <p:to x="100000" y="60000"/>
                                    </p:animScale>
                                    <p:animScale>
                                      <p:cBhvr>
                                        <p:cTn id="14" dur="166" decel="50000">
                                          <p:stCondLst>
                                            <p:cond delay="676"/>
                                          </p:stCondLst>
                                        </p:cTn>
                                        <p:tgtEl>
                                          <p:spTgt spid="1028"/>
                                        </p:tgtEl>
                                      </p:cBhvr>
                                      <p:to x="100000" y="100000"/>
                                    </p:animScale>
                                    <p:animScale>
                                      <p:cBhvr>
                                        <p:cTn id="15" dur="26">
                                          <p:stCondLst>
                                            <p:cond delay="1312"/>
                                          </p:stCondLst>
                                        </p:cTn>
                                        <p:tgtEl>
                                          <p:spTgt spid="1028"/>
                                        </p:tgtEl>
                                      </p:cBhvr>
                                      <p:to x="100000" y="80000"/>
                                    </p:animScale>
                                    <p:animScale>
                                      <p:cBhvr>
                                        <p:cTn id="16" dur="166" decel="50000">
                                          <p:stCondLst>
                                            <p:cond delay="1338"/>
                                          </p:stCondLst>
                                        </p:cTn>
                                        <p:tgtEl>
                                          <p:spTgt spid="1028"/>
                                        </p:tgtEl>
                                      </p:cBhvr>
                                      <p:to x="100000" y="100000"/>
                                    </p:animScale>
                                    <p:animScale>
                                      <p:cBhvr>
                                        <p:cTn id="17" dur="26">
                                          <p:stCondLst>
                                            <p:cond delay="1642"/>
                                          </p:stCondLst>
                                        </p:cTn>
                                        <p:tgtEl>
                                          <p:spTgt spid="1028"/>
                                        </p:tgtEl>
                                      </p:cBhvr>
                                      <p:to x="100000" y="90000"/>
                                    </p:animScale>
                                    <p:animScale>
                                      <p:cBhvr>
                                        <p:cTn id="18" dur="166" decel="50000">
                                          <p:stCondLst>
                                            <p:cond delay="1668"/>
                                          </p:stCondLst>
                                        </p:cTn>
                                        <p:tgtEl>
                                          <p:spTgt spid="1028"/>
                                        </p:tgtEl>
                                      </p:cBhvr>
                                      <p:to x="100000" y="100000"/>
                                    </p:animScale>
                                    <p:animScale>
                                      <p:cBhvr>
                                        <p:cTn id="19" dur="26">
                                          <p:stCondLst>
                                            <p:cond delay="1808"/>
                                          </p:stCondLst>
                                        </p:cTn>
                                        <p:tgtEl>
                                          <p:spTgt spid="1028"/>
                                        </p:tgtEl>
                                      </p:cBhvr>
                                      <p:to x="100000" y="95000"/>
                                    </p:animScale>
                                    <p:animScale>
                                      <p:cBhvr>
                                        <p:cTn id="20" dur="166" decel="50000">
                                          <p:stCondLst>
                                            <p:cond delay="1834"/>
                                          </p:stCondLst>
                                        </p:cTn>
                                        <p:tgtEl>
                                          <p:spTgt spid="1028"/>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10883" y="6437"/>
            <a:ext cx="7297621" cy="1046299"/>
          </a:xfrm>
        </p:spPr>
        <p:txBody>
          <a:bodyPr/>
          <a:lstStyle/>
          <a:p>
            <a:r>
              <a:rPr lang="es-CO" dirty="0" smtClean="0">
                <a:ln w="6600">
                  <a:solidFill>
                    <a:schemeClr val="accent2"/>
                  </a:solidFill>
                  <a:prstDash val="solid"/>
                </a:ln>
                <a:solidFill>
                  <a:srgbClr val="FFFFFF"/>
                </a:solidFill>
                <a:effectLst>
                  <a:outerShdw dist="38100" dir="2700000" algn="tl" rotWithShape="0">
                    <a:schemeClr val="accent2"/>
                  </a:outerShdw>
                </a:effectLst>
              </a:rPr>
              <a:t>CONTROL SOCIAL</a:t>
            </a:r>
            <a:endParaRPr lang="es-CO" dirty="0">
              <a:ln w="6600">
                <a:solidFill>
                  <a:schemeClr val="accent2"/>
                </a:solidFill>
                <a:prstDash val="solid"/>
              </a:ln>
              <a:solidFill>
                <a:srgbClr val="FFFFFF"/>
              </a:solidFill>
              <a:effectLst>
                <a:outerShdw dist="38100" dir="2700000" algn="tl" rotWithShape="0">
                  <a:schemeClr val="accent2"/>
                </a:outerShdw>
              </a:effectLst>
            </a:endParaRPr>
          </a:p>
        </p:txBody>
      </p:sp>
      <p:sp>
        <p:nvSpPr>
          <p:cNvPr id="3" name="Marcador de contenido 2"/>
          <p:cNvSpPr>
            <a:spLocks noGrp="1"/>
          </p:cNvSpPr>
          <p:nvPr>
            <p:ph idx="1"/>
          </p:nvPr>
        </p:nvSpPr>
        <p:spPr>
          <a:xfrm>
            <a:off x="179512" y="1165893"/>
            <a:ext cx="8822804" cy="5503467"/>
          </a:xfrm>
        </p:spPr>
        <p:txBody>
          <a:bodyPr>
            <a:normAutofit/>
          </a:bodyPr>
          <a:lstStyle/>
          <a:p>
            <a:pPr marL="0" indent="0" algn="just">
              <a:buNone/>
            </a:pPr>
            <a:r>
              <a:rPr lang="es-CO" dirty="0" smtClean="0"/>
              <a:t>Mecanismos de participación ciudadana</a:t>
            </a:r>
          </a:p>
          <a:p>
            <a:pPr marL="0" indent="0" algn="just">
              <a:buNone/>
            </a:pPr>
            <a:endParaRPr lang="es-CO" dirty="0"/>
          </a:p>
          <a:p>
            <a:pPr marL="0" indent="0" algn="just">
              <a:buNone/>
            </a:pPr>
            <a:r>
              <a:rPr lang="es-CO" b="1" dirty="0"/>
              <a:t>Iniciativa popular legislativa y normativa:</a:t>
            </a:r>
            <a:r>
              <a:rPr lang="es-CO" dirty="0"/>
              <a:t> </a:t>
            </a:r>
            <a:r>
              <a:rPr lang="es-CO" dirty="0" smtClean="0"/>
              <a:t>Es </a:t>
            </a:r>
            <a:r>
              <a:rPr lang="es-CO" dirty="0"/>
              <a:t>el derecho que tiene un grupo de ciudadanos de presentar proyectos de acto legislativo o de ley, ordenanzas y acuerdos municipales ante estos entes de orden nacional, territorial y municipal para que estos posteriormente sean debatidos y así puedan ser aprobado, modificado o negado. </a:t>
            </a:r>
            <a:endParaRPr lang="es-CO" dirty="0" smtClean="0"/>
          </a:p>
          <a:p>
            <a:pPr marL="0" indent="0" algn="just">
              <a:buNone/>
            </a:pPr>
            <a:r>
              <a:rPr lang="es-CO" dirty="0" smtClean="0"/>
              <a:t>Debe </a:t>
            </a:r>
            <a:r>
              <a:rPr lang="es-CO" dirty="0"/>
              <a:t>haber un promotor que deberá contar con el respaldo de 5 mil ciudadanos registrados en el censo electoral para que lleve a cabo la iniciativa popular legislativa y normativa. </a:t>
            </a:r>
            <a:endParaRPr lang="es-CO" dirty="0" smtClean="0"/>
          </a:p>
        </p:txBody>
      </p:sp>
      <p:pic>
        <p:nvPicPr>
          <p:cNvPr id="4" name="Imagen 3"/>
          <p:cNvPicPr>
            <a:picLocks noChangeAspect="1"/>
          </p:cNvPicPr>
          <p:nvPr/>
        </p:nvPicPr>
        <p:blipFill>
          <a:blip r:embed="rId2"/>
          <a:stretch>
            <a:fillRect/>
          </a:stretch>
        </p:blipFill>
        <p:spPr>
          <a:xfrm>
            <a:off x="7092280" y="1161879"/>
            <a:ext cx="1788911" cy="1075635"/>
          </a:xfrm>
          <a:prstGeom prst="rect">
            <a:avLst/>
          </a:prstGeom>
        </p:spPr>
      </p:pic>
    </p:spTree>
    <p:extLst>
      <p:ext uri="{BB962C8B-B14F-4D97-AF65-F5344CB8AC3E}">
        <p14:creationId xmlns:p14="http://schemas.microsoft.com/office/powerpoint/2010/main" val="710272151"/>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10883" y="6437"/>
            <a:ext cx="7297621" cy="1046299"/>
          </a:xfrm>
        </p:spPr>
        <p:txBody>
          <a:bodyPr/>
          <a:lstStyle/>
          <a:p>
            <a:r>
              <a:rPr lang="es-CO" dirty="0" smtClean="0">
                <a:ln w="6600">
                  <a:solidFill>
                    <a:schemeClr val="accent2"/>
                  </a:solidFill>
                  <a:prstDash val="solid"/>
                </a:ln>
                <a:solidFill>
                  <a:srgbClr val="FFFFFF"/>
                </a:solidFill>
                <a:effectLst>
                  <a:outerShdw dist="38100" dir="2700000" algn="tl" rotWithShape="0">
                    <a:schemeClr val="accent2"/>
                  </a:outerShdw>
                </a:effectLst>
              </a:rPr>
              <a:t>CONTROL SOCIAL</a:t>
            </a:r>
            <a:endParaRPr lang="es-CO" dirty="0">
              <a:ln w="6600">
                <a:solidFill>
                  <a:schemeClr val="accent2"/>
                </a:solidFill>
                <a:prstDash val="solid"/>
              </a:ln>
              <a:solidFill>
                <a:srgbClr val="FFFFFF"/>
              </a:solidFill>
              <a:effectLst>
                <a:outerShdw dist="38100" dir="2700000" algn="tl" rotWithShape="0">
                  <a:schemeClr val="accent2"/>
                </a:outerShdw>
              </a:effectLst>
            </a:endParaRPr>
          </a:p>
        </p:txBody>
      </p:sp>
      <p:sp>
        <p:nvSpPr>
          <p:cNvPr id="3" name="Marcador de contenido 2"/>
          <p:cNvSpPr>
            <a:spLocks noGrp="1"/>
          </p:cNvSpPr>
          <p:nvPr>
            <p:ph idx="1"/>
          </p:nvPr>
        </p:nvSpPr>
        <p:spPr/>
        <p:txBody>
          <a:bodyPr>
            <a:normAutofit/>
          </a:bodyPr>
          <a:lstStyle/>
          <a:p>
            <a:pPr marL="0" indent="0" algn="just">
              <a:buNone/>
            </a:pPr>
            <a:r>
              <a:rPr lang="es-CO" dirty="0" smtClean="0"/>
              <a:t>Mecanismos de participación ciudadana</a:t>
            </a:r>
          </a:p>
          <a:p>
            <a:pPr marL="0" indent="0" algn="just">
              <a:buNone/>
            </a:pPr>
            <a:endParaRPr lang="es-CO" dirty="0"/>
          </a:p>
          <a:p>
            <a:pPr marL="0" indent="0" algn="just">
              <a:buNone/>
            </a:pPr>
            <a:r>
              <a:rPr lang="es-CO" b="1" dirty="0"/>
              <a:t>Cabildo abierto:</a:t>
            </a:r>
            <a:r>
              <a:rPr lang="es-CO" dirty="0"/>
              <a:t> es una reunión pública que puede hacer los concejos distritales, municipales y de la juntas administradoras locales (JAL) donde directamente la comunidad o el pueblo participa en las discusiones de asuntos que son de interés para la comunidad. </a:t>
            </a:r>
            <a:endParaRPr lang="es-CO" dirty="0" smtClean="0"/>
          </a:p>
        </p:txBody>
      </p:sp>
      <p:pic>
        <p:nvPicPr>
          <p:cNvPr id="2052" name="Picture 4" descr="Resultado de imagen para cabildo abierto dibuj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52120" y="4293096"/>
            <a:ext cx="3209925" cy="1885950"/>
          </a:xfrm>
          <a:prstGeom prst="roundRect">
            <a:avLst>
              <a:gd name="adj" fmla="val 4167"/>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a:extLst/>
        </p:spPr>
      </p:pic>
    </p:spTree>
    <p:extLst>
      <p:ext uri="{BB962C8B-B14F-4D97-AF65-F5344CB8AC3E}">
        <p14:creationId xmlns:p14="http://schemas.microsoft.com/office/powerpoint/2010/main" val="210300185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2052"/>
                                        </p:tgtEl>
                                        <p:attrNameLst>
                                          <p:attrName>style.visibility</p:attrName>
                                        </p:attrNameLst>
                                      </p:cBhvr>
                                      <p:to>
                                        <p:strVal val="visible"/>
                                      </p:to>
                                    </p:set>
                                    <p:animEffect transition="in" filter="randombar(horizontal)">
                                      <p:cBhvr>
                                        <p:cTn id="7" dur="500"/>
                                        <p:tgtEl>
                                          <p:spTgt spid="20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10883" y="6437"/>
            <a:ext cx="7297621" cy="1046299"/>
          </a:xfrm>
        </p:spPr>
        <p:txBody>
          <a:bodyPr/>
          <a:lstStyle/>
          <a:p>
            <a:r>
              <a:rPr lang="es-CO" dirty="0" smtClean="0">
                <a:ln w="6600">
                  <a:solidFill>
                    <a:schemeClr val="accent2"/>
                  </a:solidFill>
                  <a:prstDash val="solid"/>
                </a:ln>
                <a:solidFill>
                  <a:srgbClr val="FFFFFF"/>
                </a:solidFill>
                <a:effectLst>
                  <a:outerShdw dist="38100" dir="2700000" algn="tl" rotWithShape="0">
                    <a:schemeClr val="accent2"/>
                  </a:outerShdw>
                </a:effectLst>
              </a:rPr>
              <a:t>CONTROL SOCIAL</a:t>
            </a:r>
            <a:endParaRPr lang="es-CO" dirty="0">
              <a:ln w="6600">
                <a:solidFill>
                  <a:schemeClr val="accent2"/>
                </a:solidFill>
                <a:prstDash val="solid"/>
              </a:ln>
              <a:solidFill>
                <a:srgbClr val="FFFFFF"/>
              </a:solidFill>
              <a:effectLst>
                <a:outerShdw dist="38100" dir="2700000" algn="tl" rotWithShape="0">
                  <a:schemeClr val="accent2"/>
                </a:outerShdw>
              </a:effectLst>
            </a:endParaRPr>
          </a:p>
        </p:txBody>
      </p:sp>
      <p:sp>
        <p:nvSpPr>
          <p:cNvPr id="3" name="Marcador de contenido 2"/>
          <p:cNvSpPr>
            <a:spLocks noGrp="1"/>
          </p:cNvSpPr>
          <p:nvPr>
            <p:ph idx="1"/>
          </p:nvPr>
        </p:nvSpPr>
        <p:spPr>
          <a:xfrm>
            <a:off x="107504" y="1196752"/>
            <a:ext cx="8822804" cy="5132221"/>
          </a:xfrm>
        </p:spPr>
        <p:txBody>
          <a:bodyPr>
            <a:normAutofit/>
          </a:bodyPr>
          <a:lstStyle/>
          <a:p>
            <a:pPr marL="0" indent="0" algn="just">
              <a:buNone/>
            </a:pPr>
            <a:r>
              <a:rPr lang="es-CO" dirty="0" smtClean="0"/>
              <a:t>Mecanismos de participación ciudadana</a:t>
            </a:r>
            <a:endParaRPr lang="es-CO" dirty="0"/>
          </a:p>
          <a:p>
            <a:pPr marL="0" indent="0" algn="just">
              <a:buNone/>
            </a:pPr>
            <a:r>
              <a:rPr lang="es-CO" b="1" dirty="0"/>
              <a:t>Referendo:</a:t>
            </a:r>
            <a:r>
              <a:rPr lang="es-CO" dirty="0"/>
              <a:t> es la convocatoria que se hace al pueblo para que éste apruebe o rechace un proyecto de norma jurídica por las autoridades competentes, para que derogue una norma que esté vigente; el referendo se puede convocar a nivel nacional, departamental, municipal, distrital y local. El procedimiento del referendo se divide en tres: </a:t>
            </a:r>
            <a:endParaRPr lang="es-CO" dirty="0" smtClean="0"/>
          </a:p>
          <a:p>
            <a:pPr algn="just"/>
            <a:r>
              <a:rPr lang="es-CO" dirty="0" smtClean="0"/>
              <a:t>Aprobatorio.</a:t>
            </a:r>
          </a:p>
          <a:p>
            <a:pPr algn="just"/>
            <a:r>
              <a:rPr lang="es-CO" dirty="0" smtClean="0"/>
              <a:t>Revocatorio.</a:t>
            </a:r>
          </a:p>
          <a:p>
            <a:pPr algn="just"/>
            <a:r>
              <a:rPr lang="es-CO" dirty="0" smtClean="0"/>
              <a:t>Constitucional.</a:t>
            </a:r>
          </a:p>
          <a:p>
            <a:pPr algn="just"/>
            <a:endParaRPr lang="es-CO" dirty="0" smtClean="0"/>
          </a:p>
          <a:p>
            <a:pPr algn="just"/>
            <a:endParaRPr lang="es-CO" dirty="0" smtClean="0"/>
          </a:p>
          <a:p>
            <a:pPr algn="just"/>
            <a:endParaRPr lang="es-CO" dirty="0" smtClean="0"/>
          </a:p>
          <a:p>
            <a:pPr algn="just"/>
            <a:endParaRPr lang="es-CO" dirty="0" smtClean="0"/>
          </a:p>
        </p:txBody>
      </p:sp>
      <p:pic>
        <p:nvPicPr>
          <p:cNvPr id="4" name="Imagen 3"/>
          <p:cNvPicPr>
            <a:picLocks noChangeAspect="1"/>
          </p:cNvPicPr>
          <p:nvPr/>
        </p:nvPicPr>
        <p:blipFill>
          <a:blip r:embed="rId2"/>
          <a:stretch>
            <a:fillRect/>
          </a:stretch>
        </p:blipFill>
        <p:spPr>
          <a:xfrm>
            <a:off x="6301408" y="4742659"/>
            <a:ext cx="2628900" cy="1600200"/>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extLst>
      <p:ext uri="{BB962C8B-B14F-4D97-AF65-F5344CB8AC3E}">
        <p14:creationId xmlns:p14="http://schemas.microsoft.com/office/powerpoint/2010/main" val="2694956969"/>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xit" presetSubtype="0" fill="hold" nodeType="clickEffect">
                                  <p:stCondLst>
                                    <p:cond delay="0"/>
                                  </p:stCondLst>
                                  <p:childTnLst>
                                    <p:anim calcmode="lin" valueType="num">
                                      <p:cBhvr>
                                        <p:cTn id="6" dur="1000"/>
                                        <p:tgtEl>
                                          <p:spTgt spid="4"/>
                                        </p:tgtEl>
                                        <p:attrNameLst>
                                          <p:attrName>ppt_w</p:attrName>
                                        </p:attrNameLst>
                                      </p:cBhvr>
                                      <p:tavLst>
                                        <p:tav tm="0">
                                          <p:val>
                                            <p:strVal val="ppt_w"/>
                                          </p:val>
                                        </p:tav>
                                        <p:tav tm="100000">
                                          <p:val>
                                            <p:fltVal val="0"/>
                                          </p:val>
                                        </p:tav>
                                      </p:tavLst>
                                    </p:anim>
                                    <p:anim calcmode="lin" valueType="num">
                                      <p:cBhvr>
                                        <p:cTn id="7" dur="1000"/>
                                        <p:tgtEl>
                                          <p:spTgt spid="4"/>
                                        </p:tgtEl>
                                        <p:attrNameLst>
                                          <p:attrName>ppt_h</p:attrName>
                                        </p:attrNameLst>
                                      </p:cBhvr>
                                      <p:tavLst>
                                        <p:tav tm="0">
                                          <p:val>
                                            <p:strVal val="ppt_h"/>
                                          </p:val>
                                        </p:tav>
                                        <p:tav tm="100000">
                                          <p:val>
                                            <p:fltVal val="0"/>
                                          </p:val>
                                        </p:tav>
                                      </p:tavLst>
                                    </p:anim>
                                    <p:anim calcmode="lin" valueType="num">
                                      <p:cBhvr>
                                        <p:cTn id="8" dur="1000"/>
                                        <p:tgtEl>
                                          <p:spTgt spid="4"/>
                                        </p:tgtEl>
                                        <p:attrNameLst>
                                          <p:attrName>style.rotation</p:attrName>
                                        </p:attrNameLst>
                                      </p:cBhvr>
                                      <p:tavLst>
                                        <p:tav tm="0">
                                          <p:val>
                                            <p:fltVal val="0"/>
                                          </p:val>
                                        </p:tav>
                                        <p:tav tm="100000">
                                          <p:val>
                                            <p:fltVal val="90"/>
                                          </p:val>
                                        </p:tav>
                                      </p:tavLst>
                                    </p:anim>
                                    <p:animEffect transition="out" filter="fade">
                                      <p:cBhvr>
                                        <p:cTn id="9" dur="1000"/>
                                        <p:tgtEl>
                                          <p:spTgt spid="4"/>
                                        </p:tgtEl>
                                      </p:cBhvr>
                                    </p:animEffect>
                                    <p:set>
                                      <p:cBhvr>
                                        <p:cTn id="10" dur="1" fill="hold">
                                          <p:stCondLst>
                                            <p:cond delay="9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10883" y="6437"/>
            <a:ext cx="7297621" cy="1046299"/>
          </a:xfrm>
        </p:spPr>
        <p:txBody>
          <a:bodyPr/>
          <a:lstStyle/>
          <a:p>
            <a:r>
              <a:rPr lang="es-CO" dirty="0" smtClean="0">
                <a:ln w="6600">
                  <a:solidFill>
                    <a:schemeClr val="accent2"/>
                  </a:solidFill>
                  <a:prstDash val="solid"/>
                </a:ln>
                <a:solidFill>
                  <a:srgbClr val="FFFFFF"/>
                </a:solidFill>
                <a:effectLst>
                  <a:outerShdw dist="38100" dir="2700000" algn="tl" rotWithShape="0">
                    <a:schemeClr val="accent2"/>
                  </a:outerShdw>
                </a:effectLst>
              </a:rPr>
              <a:t>CONTROL SOCIAL</a:t>
            </a:r>
            <a:endParaRPr lang="es-CO" dirty="0">
              <a:ln w="6600">
                <a:solidFill>
                  <a:schemeClr val="accent2"/>
                </a:solidFill>
                <a:prstDash val="solid"/>
              </a:ln>
              <a:solidFill>
                <a:srgbClr val="FFFFFF"/>
              </a:solidFill>
              <a:effectLst>
                <a:outerShdw dist="38100" dir="2700000" algn="tl" rotWithShape="0">
                  <a:schemeClr val="accent2"/>
                </a:outerShdw>
              </a:effectLst>
            </a:endParaRPr>
          </a:p>
        </p:txBody>
      </p:sp>
      <p:sp>
        <p:nvSpPr>
          <p:cNvPr id="3" name="Marcador de contenido 2"/>
          <p:cNvSpPr>
            <a:spLocks noGrp="1"/>
          </p:cNvSpPr>
          <p:nvPr>
            <p:ph idx="1"/>
          </p:nvPr>
        </p:nvSpPr>
        <p:spPr>
          <a:xfrm>
            <a:off x="179512" y="1340768"/>
            <a:ext cx="8822804" cy="4957346"/>
          </a:xfrm>
        </p:spPr>
        <p:txBody>
          <a:bodyPr>
            <a:normAutofit/>
          </a:bodyPr>
          <a:lstStyle/>
          <a:p>
            <a:pPr marL="0" indent="0" algn="just">
              <a:buNone/>
            </a:pPr>
            <a:r>
              <a:rPr lang="es-CO" dirty="0" smtClean="0"/>
              <a:t>Mecanismos de participación ciudadana</a:t>
            </a:r>
          </a:p>
          <a:p>
            <a:pPr marL="0" indent="0" algn="just">
              <a:buNone/>
            </a:pPr>
            <a:endParaRPr lang="es-CO" dirty="0"/>
          </a:p>
          <a:p>
            <a:pPr marL="0" indent="0" algn="just">
              <a:buNone/>
            </a:pPr>
            <a:r>
              <a:rPr lang="es-CO" dirty="0"/>
              <a:t>El </a:t>
            </a:r>
            <a:r>
              <a:rPr lang="es-CO" b="1" dirty="0"/>
              <a:t>referendo aprobatorio</a:t>
            </a:r>
            <a:r>
              <a:rPr lang="es-CO" dirty="0"/>
              <a:t> que por medio de un proyecto de norma jurídica de una de las corporaciones públicas nacional o territorial que no haya sido sancionada, sea aprobada por el pueblo para que se convierta en ley. </a:t>
            </a:r>
            <a:endParaRPr lang="es-CO" dirty="0" smtClean="0"/>
          </a:p>
        </p:txBody>
      </p:sp>
    </p:spTree>
    <p:extLst>
      <p:ext uri="{BB962C8B-B14F-4D97-AF65-F5344CB8AC3E}">
        <p14:creationId xmlns:p14="http://schemas.microsoft.com/office/powerpoint/2010/main" val="687699722"/>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Diseño personalizado">
  <a:themeElements>
    <a:clrScheme name="Horizonte">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Transmisión de listas">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ransmisión de listas">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5293</TotalTime>
  <Words>1728</Words>
  <Application>Microsoft Office PowerPoint</Application>
  <PresentationFormat>Presentación en pantalla (4:3)</PresentationFormat>
  <Paragraphs>182</Paragraphs>
  <Slides>29</Slides>
  <Notes>0</Notes>
  <HiddenSlides>0</HiddenSlides>
  <MMClips>0</MMClips>
  <ScaleCrop>false</ScaleCrop>
  <HeadingPairs>
    <vt:vector size="4" baseType="variant">
      <vt:variant>
        <vt:lpstr>Tema</vt:lpstr>
      </vt:variant>
      <vt:variant>
        <vt:i4>1</vt:i4>
      </vt:variant>
      <vt:variant>
        <vt:lpstr>Títulos de diapositiva</vt:lpstr>
      </vt:variant>
      <vt:variant>
        <vt:i4>29</vt:i4>
      </vt:variant>
    </vt:vector>
  </HeadingPairs>
  <TitlesOfParts>
    <vt:vector size="30" baseType="lpstr">
      <vt:lpstr>Diseño personalizado</vt:lpstr>
      <vt:lpstr>CONTRALORÍA DEPARTAMENTAL DEL TOLIMA</vt:lpstr>
      <vt:lpstr>PARTICIPACIÓN CIUDADANA</vt:lpstr>
      <vt:lpstr>PARTICIPACIÓN CIUDADANA</vt:lpstr>
      <vt:lpstr>PARTICIPACIÓN CIUDADANA</vt:lpstr>
      <vt:lpstr>CONTROL SOCIAL</vt:lpstr>
      <vt:lpstr>CONTROL SOCIAL</vt:lpstr>
      <vt:lpstr>CONTROL SOCIAL</vt:lpstr>
      <vt:lpstr>CONTROL SOCIAL</vt:lpstr>
      <vt:lpstr>CONTROL SOCIAL</vt:lpstr>
      <vt:lpstr>CONTROL SOCIAL</vt:lpstr>
      <vt:lpstr>CONTROL SOCIAL</vt:lpstr>
      <vt:lpstr>CONTROL SOCIAL</vt:lpstr>
      <vt:lpstr>CONTROL SOCIAL</vt:lpstr>
      <vt:lpstr>CONTROL SOCIAL</vt:lpstr>
      <vt:lpstr>CONTROL SOCIAL</vt:lpstr>
      <vt:lpstr>CONTROL SOCIAL</vt:lpstr>
      <vt:lpstr>CONTROL SOCIAL</vt:lpstr>
      <vt:lpstr>CONTROL SOCIAL</vt:lpstr>
      <vt:lpstr>CONTROL SOCIAL</vt:lpstr>
      <vt:lpstr>CONTROL SOCIAL</vt:lpstr>
      <vt:lpstr>CONTROL SOCIAL</vt:lpstr>
      <vt:lpstr>CONTROL SOCIAL</vt:lpstr>
      <vt:lpstr>CONTROL SOCIAL</vt:lpstr>
      <vt:lpstr>CONTROL SOCIAL</vt:lpstr>
      <vt:lpstr>CONTROL SOCIAL</vt:lpstr>
      <vt:lpstr>CONTROL SOCIAL</vt:lpstr>
      <vt:lpstr>CONTROL SOCIAL</vt:lpstr>
      <vt:lpstr>CONTROL SOCIAL</vt:lpstr>
      <vt:lpstr>CONTROL SOCIAL</vt:lpstr>
    </vt:vector>
  </TitlesOfParts>
  <Company>PERSONAL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User</dc:creator>
  <cp:lastModifiedBy>Invitado</cp:lastModifiedBy>
  <cp:revision>245</cp:revision>
  <dcterms:created xsi:type="dcterms:W3CDTF">2012-09-26T20:22:15Z</dcterms:created>
  <dcterms:modified xsi:type="dcterms:W3CDTF">2017-04-26T16:33:06Z</dcterms:modified>
</cp:coreProperties>
</file>